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3.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4.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comments/modernComment_1D3_BA26B9E0.xml" ContentType="application/vnd.ms-powerpoint.comment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notesSlides/notesSlide5.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6.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72" r:id="rId2"/>
    <p:sldId id="278" r:id="rId3"/>
    <p:sldId id="273" r:id="rId4"/>
    <p:sldId id="441" r:id="rId5"/>
    <p:sldId id="409" r:id="rId6"/>
    <p:sldId id="410" r:id="rId7"/>
    <p:sldId id="460" r:id="rId8"/>
    <p:sldId id="461" r:id="rId9"/>
    <p:sldId id="462" r:id="rId10"/>
    <p:sldId id="463" r:id="rId11"/>
    <p:sldId id="464" r:id="rId12"/>
    <p:sldId id="465" r:id="rId13"/>
    <p:sldId id="466" r:id="rId14"/>
    <p:sldId id="467" r:id="rId15"/>
    <p:sldId id="470" r:id="rId16"/>
    <p:sldId id="471" r:id="rId17"/>
    <p:sldId id="472" r:id="rId18"/>
    <p:sldId id="468" r:id="rId19"/>
    <p:sldId id="469" r:id="rId20"/>
    <p:sldId id="274" r:id="rId21"/>
    <p:sldId id="422" r:id="rId22"/>
    <p:sldId id="440" r:id="rId23"/>
    <p:sldId id="314" r:id="rId24"/>
  </p:sldIdLst>
  <p:sldSz cx="18288000" cy="10287000"/>
  <p:notesSz cx="6858000" cy="9144000"/>
  <p:embeddedFontLst>
    <p:embeddedFont>
      <p:font typeface="Noto Sans JP Bold" panose="020B0800000000000000" pitchFamily="34" charset="-128"/>
      <p:regular r:id="rId26"/>
      <p:bold r:id="rId27"/>
    </p:embeddedFont>
    <p:embeddedFont>
      <p:font typeface="Hiragino Kaku Gothic Pro W3" panose="020B0300000000000000" pitchFamily="34" charset="-128"/>
      <p:regular r:id="rId28"/>
    </p:embeddedFont>
    <p:embeddedFont>
      <p:font typeface="Hiragino Kaku Gothic Pro W6" panose="020B0300000000000000" pitchFamily="34" charset="-128"/>
      <p:regular r:id="rId29"/>
      <p:bold r:id="rId30"/>
    </p:embeddedFont>
    <p:embeddedFont>
      <p:font typeface="游ゴシック" panose="020B0400000000000000" pitchFamily="34" charset="-128"/>
      <p:regular r:id="rId31"/>
      <p:bold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AAC1A18-9FB2-C0E6-C133-6457FCDD6B6F}" name="Seigo Sasaki" initials="SS" userId="6eb11a095d946fe2" providerId="Windows Live"/>
  <p188:author id="{1AD5CB99-BE7E-6475-B06B-8D8632AA3B3D}" name="たろう はしもと" initials="たは" userId="a6a4f197817efbad"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51A99"/>
    <a:srgbClr val="034EAE"/>
    <a:srgbClr val="FFFFFF"/>
    <a:srgbClr val="020E66"/>
    <a:srgbClr val="1C4586"/>
    <a:srgbClr val="A4C2F5"/>
    <a:srgbClr val="4E81BD"/>
    <a:srgbClr val="0047A4"/>
    <a:srgbClr val="4D5566"/>
    <a:srgbClr val="363F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8A123C-1E64-B64B-ABC4-794FE2F1741D}" v="8" dt="2025-02-02T08:42:16.253"/>
    <p1510:client id="{8267ADBD-EA18-F842-B7CD-F574D3732EE1}" v="18" dt="2025-02-02T08:49:22.496"/>
    <p1510:client id="{EC2A11C4-A7D5-D645-92C0-DEB439E4B69C}" v="945" dt="2025-02-02T14:27:43.374"/>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00" autoAdjust="0"/>
    <p:restoredTop sz="91011" autoAdjust="0"/>
  </p:normalViewPr>
  <p:slideViewPr>
    <p:cSldViewPr>
      <p:cViewPr varScale="1">
        <p:scale>
          <a:sx n="95" d="100"/>
          <a:sy n="95" d="100"/>
        </p:scale>
        <p:origin x="1448"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38"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omments/modernComment_1D3_BA26B9E0.xml><?xml version="1.0" encoding="utf-8"?>
<p188:cmLst xmlns:a="http://schemas.openxmlformats.org/drawingml/2006/main" xmlns:r="http://schemas.openxmlformats.org/officeDocument/2006/relationships" xmlns:p188="http://schemas.microsoft.com/office/powerpoint/2018/8/main">
  <p188:cm id="{DE2FCCC3-8AEA-B84B-99E2-3954C028F9CF}" authorId="{1AD5CB99-BE7E-6475-B06B-8D8632AA3B3D}" created="2025-02-02T13:06:29.372">
    <ac:txMkLst xmlns:ac="http://schemas.microsoft.com/office/drawing/2013/main/command">
      <pc:docMk xmlns:pc="http://schemas.microsoft.com/office/powerpoint/2013/main/command"/>
      <pc:sldMk xmlns:pc="http://schemas.microsoft.com/office/powerpoint/2013/main/command" cId="3123100128" sldId="467"/>
      <ac:spMk id="2" creationId="{C724184A-1E62-E21B-F918-2D4C1B0120E3}"/>
      <ac:txMk cp="5" len="3">
        <ac:context len="15" hash="2814245401"/>
      </ac:txMk>
    </ac:txMkLst>
    <p188:pos x="4510088" y="709613"/>
    <p188:txBody>
      <a:bodyPr/>
      <a:lstStyle/>
      <a:p>
        <a:r>
          <a:rPr lang="ja-JP" altLang="en-US"/>
          <a:t>時間は適当に修正してください</a:t>
        </a:r>
      </a:p>
    </p188:txBody>
  </p188:cm>
</p188:cmLst>
</file>

<file path=ppt/media/image1.png>
</file>

<file path=ppt/media/image10.png>
</file>

<file path=ppt/media/image11.png>
</file>

<file path=ppt/media/image12.png>
</file>

<file path=ppt/media/image28.png>
</file>

<file path=ppt/media/image29.png>
</file>

<file path=ppt/media/image37.png>
</file>

<file path=ppt/media/image51.png>
</file>

<file path=ppt/media/image54.png>
</file>

<file path=ppt/media/image56.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A96DD4-C11C-8848-95F4-41FA8BCF94F9}" type="datetimeFigureOut">
              <a:rPr kumimoji="1" lang="ja-JP" altLang="en-US" smtClean="0"/>
              <a:t>2025/2/4</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38B2D1-3E38-7D42-8FA7-2D6E28849E82}" type="slidenum">
              <a:rPr kumimoji="1" lang="ja-JP" altLang="en-US" smtClean="0"/>
              <a:t>‹#›</a:t>
            </a:fld>
            <a:endParaRPr kumimoji="1" lang="ja-JP" altLang="en-US"/>
          </a:p>
        </p:txBody>
      </p:sp>
    </p:spTree>
    <p:extLst>
      <p:ext uri="{BB962C8B-B14F-4D97-AF65-F5344CB8AC3E}">
        <p14:creationId xmlns:p14="http://schemas.microsoft.com/office/powerpoint/2010/main" val="51495444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6238B2D1-3E38-7D42-8FA7-2D6E28849E82}" type="slidenum">
              <a:rPr kumimoji="1" lang="ja-JP" altLang="en-US" smtClean="0"/>
              <a:t>2</a:t>
            </a:fld>
            <a:endParaRPr kumimoji="1" lang="ja-JP" altLang="en-US"/>
          </a:p>
        </p:txBody>
      </p:sp>
    </p:spTree>
    <p:extLst>
      <p:ext uri="{BB962C8B-B14F-4D97-AF65-F5344CB8AC3E}">
        <p14:creationId xmlns:p14="http://schemas.microsoft.com/office/powerpoint/2010/main" val="7185797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6238B2D1-3E38-7D42-8FA7-2D6E28849E82}" type="slidenum">
              <a:rPr kumimoji="1" lang="ja-JP" altLang="en-US" smtClean="0"/>
              <a:t>3</a:t>
            </a:fld>
            <a:endParaRPr kumimoji="1" lang="ja-JP" altLang="en-US"/>
          </a:p>
        </p:txBody>
      </p:sp>
    </p:spTree>
    <p:extLst>
      <p:ext uri="{BB962C8B-B14F-4D97-AF65-F5344CB8AC3E}">
        <p14:creationId xmlns:p14="http://schemas.microsoft.com/office/powerpoint/2010/main" val="8849878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6238B2D1-3E38-7D42-8FA7-2D6E28849E82}" type="slidenum">
              <a:rPr kumimoji="1" lang="ja-JP" altLang="en-US" smtClean="0"/>
              <a:t>6</a:t>
            </a:fld>
            <a:endParaRPr kumimoji="1" lang="ja-JP" altLang="en-US"/>
          </a:p>
        </p:txBody>
      </p:sp>
    </p:spTree>
    <p:extLst>
      <p:ext uri="{BB962C8B-B14F-4D97-AF65-F5344CB8AC3E}">
        <p14:creationId xmlns:p14="http://schemas.microsoft.com/office/powerpoint/2010/main" val="265145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6238B2D1-3E38-7D42-8FA7-2D6E28849E82}" type="slidenum">
              <a:rPr kumimoji="1" lang="ja-JP" altLang="en-US" smtClean="0"/>
              <a:t>12</a:t>
            </a:fld>
            <a:endParaRPr kumimoji="1" lang="ja-JP" altLang="en-US"/>
          </a:p>
        </p:txBody>
      </p:sp>
    </p:spTree>
    <p:extLst>
      <p:ext uri="{BB962C8B-B14F-4D97-AF65-F5344CB8AC3E}">
        <p14:creationId xmlns:p14="http://schemas.microsoft.com/office/powerpoint/2010/main" val="39175139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6238B2D1-3E38-7D42-8FA7-2D6E28849E82}" type="slidenum">
              <a:rPr kumimoji="1" lang="ja-JP" altLang="en-US" smtClean="0"/>
              <a:t>17</a:t>
            </a:fld>
            <a:endParaRPr kumimoji="1" lang="ja-JP" altLang="en-US"/>
          </a:p>
        </p:txBody>
      </p:sp>
    </p:spTree>
    <p:extLst>
      <p:ext uri="{BB962C8B-B14F-4D97-AF65-F5344CB8AC3E}">
        <p14:creationId xmlns:p14="http://schemas.microsoft.com/office/powerpoint/2010/main" val="17936360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6238B2D1-3E38-7D42-8FA7-2D6E28849E82}" type="slidenum">
              <a:rPr kumimoji="1" lang="ja-JP" altLang="en-US" smtClean="0"/>
              <a:t>21</a:t>
            </a:fld>
            <a:endParaRPr kumimoji="1" lang="ja-JP" altLang="en-US"/>
          </a:p>
        </p:txBody>
      </p:sp>
    </p:spTree>
    <p:extLst>
      <p:ext uri="{BB962C8B-B14F-4D97-AF65-F5344CB8AC3E}">
        <p14:creationId xmlns:p14="http://schemas.microsoft.com/office/powerpoint/2010/main" val="2433464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gradFill>
          <a:gsLst>
            <a:gs pos="0">
              <a:srgbClr val="5DE0E6">
                <a:alpha val="100000"/>
              </a:srgbClr>
            </a:gs>
            <a:gs pos="100000">
              <a:srgbClr val="004AAD">
                <a:alpha val="100000"/>
              </a:srgbClr>
            </a:gs>
          </a:gsLst>
          <a:lin ang="0" scaled="0"/>
        </a:gradFill>
        <a:effectLst/>
      </p:bgPr>
    </p:bg>
    <p:spTree>
      <p:nvGrpSpPr>
        <p:cNvPr id="1" name=""/>
        <p:cNvGrpSpPr/>
        <p:nvPr/>
      </p:nvGrpSpPr>
      <p:grpSpPr>
        <a:xfrm>
          <a:off x="0" y="0"/>
          <a:ext cx="0" cy="0"/>
          <a:chOff x="0" y="0"/>
          <a:chExt cx="0" cy="0"/>
        </a:xfrm>
      </p:grpSpPr>
      <p:grpSp>
        <p:nvGrpSpPr>
          <p:cNvPr id="7" name="Group 2">
            <a:extLst>
              <a:ext uri="{FF2B5EF4-FFF2-40B4-BE49-F238E27FC236}">
                <a16:creationId xmlns:a16="http://schemas.microsoft.com/office/drawing/2014/main" id="{18B9C194-B7FB-9C39-16B0-04ED4C5F7162}"/>
              </a:ext>
            </a:extLst>
          </p:cNvPr>
          <p:cNvGrpSpPr/>
          <p:nvPr userDrawn="1"/>
        </p:nvGrpSpPr>
        <p:grpSpPr>
          <a:xfrm>
            <a:off x="364841" y="-104760"/>
            <a:ext cx="17618359" cy="10109185"/>
            <a:chOff x="0" y="-114300"/>
            <a:chExt cx="4469349" cy="2511221"/>
          </a:xfrm>
        </p:grpSpPr>
        <p:sp>
          <p:nvSpPr>
            <p:cNvPr id="8" name="Freeform 3">
              <a:extLst>
                <a:ext uri="{FF2B5EF4-FFF2-40B4-BE49-F238E27FC236}">
                  <a16:creationId xmlns:a16="http://schemas.microsoft.com/office/drawing/2014/main" id="{140EC67F-EB68-57FF-884C-44AE54F6DB1A}"/>
                </a:ext>
              </a:extLst>
            </p:cNvPr>
            <p:cNvSpPr/>
            <p:nvPr/>
          </p:nvSpPr>
          <p:spPr>
            <a:xfrm>
              <a:off x="23429" y="34761"/>
              <a:ext cx="4387930" cy="2328246"/>
            </a:xfrm>
            <a:custGeom>
              <a:avLst/>
              <a:gdLst/>
              <a:ahLst/>
              <a:cxnLst/>
              <a:rect l="l" t="t" r="r" b="b"/>
              <a:pathLst>
                <a:path w="4469349" h="2396921">
                  <a:moveTo>
                    <a:pt x="22964" y="0"/>
                  </a:moveTo>
                  <a:lnTo>
                    <a:pt x="4446384" y="0"/>
                  </a:lnTo>
                  <a:cubicBezTo>
                    <a:pt x="4452475" y="0"/>
                    <a:pt x="4458316" y="2419"/>
                    <a:pt x="4462623" y="6726"/>
                  </a:cubicBezTo>
                  <a:cubicBezTo>
                    <a:pt x="4466929" y="11033"/>
                    <a:pt x="4469349" y="16874"/>
                    <a:pt x="4469349" y="22964"/>
                  </a:cubicBezTo>
                  <a:lnTo>
                    <a:pt x="4469349" y="2373957"/>
                  </a:lnTo>
                  <a:cubicBezTo>
                    <a:pt x="4469349" y="2380048"/>
                    <a:pt x="4466929" y="2385888"/>
                    <a:pt x="4462623" y="2390195"/>
                  </a:cubicBezTo>
                  <a:cubicBezTo>
                    <a:pt x="4458316" y="2394502"/>
                    <a:pt x="4452475" y="2396921"/>
                    <a:pt x="4446384" y="2396921"/>
                  </a:cubicBezTo>
                  <a:lnTo>
                    <a:pt x="22964" y="2396921"/>
                  </a:lnTo>
                  <a:cubicBezTo>
                    <a:pt x="16874" y="2396921"/>
                    <a:pt x="11033" y="2394502"/>
                    <a:pt x="6726" y="2390195"/>
                  </a:cubicBezTo>
                  <a:cubicBezTo>
                    <a:pt x="2419" y="2385888"/>
                    <a:pt x="0" y="2380048"/>
                    <a:pt x="0" y="2373957"/>
                  </a:cubicBezTo>
                  <a:lnTo>
                    <a:pt x="0" y="22964"/>
                  </a:lnTo>
                  <a:cubicBezTo>
                    <a:pt x="0" y="16874"/>
                    <a:pt x="2419" y="11033"/>
                    <a:pt x="6726" y="6726"/>
                  </a:cubicBezTo>
                  <a:cubicBezTo>
                    <a:pt x="11033" y="2419"/>
                    <a:pt x="16874" y="0"/>
                    <a:pt x="22964" y="0"/>
                  </a:cubicBezTo>
                  <a:close/>
                </a:path>
              </a:pathLst>
            </a:custGeom>
            <a:solidFill>
              <a:srgbClr val="FFFFFF"/>
            </a:solidFill>
          </p:spPr>
          <p:txBody>
            <a:bodyPr/>
            <a:lstStyle/>
            <a:p>
              <a:endParaRPr lang="ja-JP" altLang="en-US" sz="3200">
                <a:latin typeface="Hiragino Kaku Gothic Pro W3" panose="020B0300000000000000" pitchFamily="34" charset="-128"/>
                <a:ea typeface="Hiragino Kaku Gothic Pro W3" panose="020B0300000000000000" pitchFamily="34" charset="-128"/>
              </a:endParaRPr>
            </a:p>
          </p:txBody>
        </p:sp>
        <p:sp>
          <p:nvSpPr>
            <p:cNvPr id="9" name="TextBox 4">
              <a:extLst>
                <a:ext uri="{FF2B5EF4-FFF2-40B4-BE49-F238E27FC236}">
                  <a16:creationId xmlns:a16="http://schemas.microsoft.com/office/drawing/2014/main" id="{BC158ABA-BE18-1378-AF97-A46A982C9B05}"/>
                </a:ext>
              </a:extLst>
            </p:cNvPr>
            <p:cNvSpPr txBox="1"/>
            <p:nvPr/>
          </p:nvSpPr>
          <p:spPr>
            <a:xfrm>
              <a:off x="0" y="-114300"/>
              <a:ext cx="4469349" cy="2511221"/>
            </a:xfrm>
            <a:prstGeom prst="rect">
              <a:avLst/>
            </a:prstGeom>
          </p:spPr>
          <p:txBody>
            <a:bodyPr lIns="33867" tIns="33867" rIns="33867" bIns="33867" rtlCol="0" anchor="ctr"/>
            <a:lstStyle/>
            <a:p>
              <a:pPr>
                <a:lnSpc>
                  <a:spcPts val="5973"/>
                </a:lnSpc>
                <a:spcBef>
                  <a:spcPct val="0"/>
                </a:spcBef>
              </a:pPr>
              <a:endParaRPr sz="1200"/>
            </a:p>
          </p:txBody>
        </p:sp>
      </p:grpSp>
      <p:sp>
        <p:nvSpPr>
          <p:cNvPr id="2" name="Title 1"/>
          <p:cNvSpPr>
            <a:spLocks noGrp="1"/>
          </p:cNvSpPr>
          <p:nvPr>
            <p:ph type="ctrTitle"/>
          </p:nvPr>
        </p:nvSpPr>
        <p:spPr>
          <a:xfrm>
            <a:off x="2087420" y="4013939"/>
            <a:ext cx="14173200" cy="1470025"/>
          </a:xfrm>
          <a:prstGeom prst="rect">
            <a:avLst/>
          </a:prstGeom>
        </p:spPr>
        <p:txBody>
          <a:bodyPr>
            <a:normAutofit/>
          </a:bodyPr>
          <a:lstStyle>
            <a:lvl1pPr>
              <a:defRPr sz="6400" b="1" i="0">
                <a:solidFill>
                  <a:schemeClr val="tx1">
                    <a:lumMod val="85000"/>
                    <a:lumOff val="15000"/>
                  </a:schemeClr>
                </a:solidFill>
                <a:latin typeface="Hiragino Kaku Gothic Pro W6" panose="020B0300000000000000" pitchFamily="34" charset="-128"/>
                <a:ea typeface="Hiragino Kaku Gothic Pro W6" panose="020B0300000000000000" pitchFamily="34" charset="-128"/>
              </a:defRPr>
            </a:lvl1pPr>
          </a:lstStyle>
          <a:p>
            <a:r>
              <a:rPr lang="en-US" dirty="0"/>
              <a:t>Click to edit Master title style</a:t>
            </a:r>
          </a:p>
        </p:txBody>
      </p:sp>
      <p:sp>
        <p:nvSpPr>
          <p:cNvPr id="3" name="Subtitle 2"/>
          <p:cNvSpPr>
            <a:spLocks noGrp="1"/>
          </p:cNvSpPr>
          <p:nvPr>
            <p:ph type="subTitle" idx="1"/>
          </p:nvPr>
        </p:nvSpPr>
        <p:spPr>
          <a:xfrm>
            <a:off x="4083631" y="5935299"/>
            <a:ext cx="10180778" cy="731875"/>
          </a:xfrm>
          <a:prstGeom prst="rect">
            <a:avLst/>
          </a:prstGeom>
        </p:spPr>
        <p:txBody>
          <a:bodyPr>
            <a:noAutofit/>
          </a:bodyPr>
          <a:lstStyle>
            <a:lvl1pPr marL="0" indent="0" algn="ctr">
              <a:buNone/>
              <a:defRPr sz="3600" b="1" i="0">
                <a:solidFill>
                  <a:schemeClr val="tx1">
                    <a:lumMod val="75000"/>
                    <a:lumOff val="25000"/>
                  </a:schemeClr>
                </a:solidFill>
                <a:latin typeface="Hiragino Kaku Gothic Pro W6" panose="020B0300000000000000" pitchFamily="34" charset="-128"/>
                <a:ea typeface="Hiragino Kaku Gothic Pro W6" panose="020B0300000000000000" pitchFamily="34" charset="-128"/>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0" name="AutoShape 8">
            <a:extLst>
              <a:ext uri="{FF2B5EF4-FFF2-40B4-BE49-F238E27FC236}">
                <a16:creationId xmlns:a16="http://schemas.microsoft.com/office/drawing/2014/main" id="{C3EB6ED4-6373-2270-19B3-8C7728862EA9}"/>
              </a:ext>
            </a:extLst>
          </p:cNvPr>
          <p:cNvSpPr/>
          <p:nvPr userDrawn="1"/>
        </p:nvSpPr>
        <p:spPr>
          <a:xfrm flipV="1">
            <a:off x="2933699" y="5451837"/>
            <a:ext cx="12420599" cy="23335"/>
          </a:xfrm>
          <a:prstGeom prst="line">
            <a:avLst/>
          </a:prstGeom>
          <a:ln w="28575" cap="flat">
            <a:solidFill>
              <a:srgbClr val="5CDFE5"/>
            </a:solidFill>
            <a:prstDash val="solid"/>
            <a:headEnd type="none" w="sm" len="sm"/>
            <a:tailEnd type="none" w="sm" len="sm"/>
          </a:ln>
        </p:spPr>
        <p:txBody>
          <a:bodyPr/>
          <a:lstStyle/>
          <a:p>
            <a:endParaRPr lang="ja-JP" altLang="en-US" sz="120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1D8BD707-D9CF-40AE-B4C6-C98DA3205C09}" type="datetimeFigureOut">
              <a:rPr lang="en-US" smtClean="0"/>
              <a:pPr/>
              <a:t>2/4/25</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1D8BD707-D9CF-40AE-B4C6-C98DA3205C09}" type="datetimeFigureOut">
              <a:rPr lang="en-US" smtClean="0"/>
              <a:pPr/>
              <a:t>2/4/25</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19200" y="419100"/>
            <a:ext cx="16535400" cy="1143000"/>
          </a:xfrm>
          <a:prstGeom prst="rect">
            <a:avLst/>
          </a:prstGeom>
        </p:spPr>
        <p:txBody>
          <a:bodyPr>
            <a:noAutofit/>
          </a:bodyPr>
          <a:lstStyle>
            <a:lvl1pPr algn="l">
              <a:defRPr sz="4800" b="1" i="0">
                <a:solidFill>
                  <a:schemeClr val="tx1">
                    <a:lumMod val="85000"/>
                    <a:lumOff val="15000"/>
                  </a:schemeClr>
                </a:solidFill>
                <a:latin typeface="Hiragino Kaku Gothic Pro W6" panose="020B0300000000000000" pitchFamily="34" charset="-128"/>
                <a:ea typeface="Hiragino Kaku Gothic Pro W6" panose="020B0300000000000000" pitchFamily="34" charset="-128"/>
              </a:defRPr>
            </a:lvl1pPr>
          </a:lstStyle>
          <a:p>
            <a:r>
              <a:rPr lang="en-US"/>
              <a:t>Click to edit Master title style</a:t>
            </a:r>
          </a:p>
        </p:txBody>
      </p:sp>
      <p:sp>
        <p:nvSpPr>
          <p:cNvPr id="3" name="Content Placeholder 2"/>
          <p:cNvSpPr>
            <a:spLocks noGrp="1"/>
          </p:cNvSpPr>
          <p:nvPr>
            <p:ph idx="1" hasCustomPrompt="1"/>
          </p:nvPr>
        </p:nvSpPr>
        <p:spPr>
          <a:xfrm>
            <a:off x="838200" y="2068683"/>
            <a:ext cx="16916400" cy="7523725"/>
          </a:xfrm>
          <a:prstGeom prst="rect">
            <a:avLst/>
          </a:prstGeom>
        </p:spPr>
        <p:txBody>
          <a:bodyPr>
            <a:normAutofit/>
          </a:bodyPr>
          <a:lstStyle>
            <a:lvl1pPr marL="342900" indent="-342900">
              <a:spcAft>
                <a:spcPts val="1800"/>
              </a:spcAft>
              <a:buFont typeface="Wingdings" pitchFamily="2" charset="2"/>
              <a:buChar char="l"/>
              <a:defRPr sz="4000" b="0" i="0">
                <a:solidFill>
                  <a:schemeClr val="tx1">
                    <a:lumMod val="85000"/>
                    <a:lumOff val="15000"/>
                  </a:schemeClr>
                </a:solidFill>
                <a:latin typeface="Hiragino Kaku Gothic Pro W3" panose="020B0300000000000000" pitchFamily="34" charset="-128"/>
                <a:ea typeface="Hiragino Kaku Gothic Pro W3" panose="020B0300000000000000" pitchFamily="34" charset="-128"/>
                <a:cs typeface="Noto Nastaliq Urdu" panose="020B0502040504020204" pitchFamily="34" charset="-78"/>
              </a:defRPr>
            </a:lvl1pPr>
            <a:lvl2pPr marL="742950" indent="-285750">
              <a:spcAft>
                <a:spcPts val="1800"/>
              </a:spcAft>
              <a:buFont typeface="Wingdings" pitchFamily="2" charset="2"/>
              <a:buChar char="n"/>
              <a:defRPr sz="3600" b="0" i="0">
                <a:solidFill>
                  <a:schemeClr val="tx1">
                    <a:lumMod val="75000"/>
                    <a:lumOff val="25000"/>
                  </a:schemeClr>
                </a:solidFill>
                <a:latin typeface="Hiragino Kaku Gothic Pro W3" panose="020B0300000000000000" pitchFamily="34" charset="-128"/>
                <a:ea typeface="Hiragino Kaku Gothic Pro W3" panose="020B0300000000000000" pitchFamily="34" charset="-128"/>
                <a:cs typeface="Noto Nastaliq Urdu" panose="020B0502040504020204" pitchFamily="34" charset="-78"/>
              </a:defRPr>
            </a:lvl2pPr>
            <a:lvl3pPr>
              <a:spcAft>
                <a:spcPts val="1800"/>
              </a:spcAft>
              <a:defRPr sz="3200" b="0" i="0">
                <a:solidFill>
                  <a:schemeClr val="tx1">
                    <a:lumMod val="85000"/>
                    <a:lumOff val="15000"/>
                  </a:schemeClr>
                </a:solidFill>
                <a:latin typeface="Hiragino Kaku Gothic Pro W3" panose="020B0300000000000000" pitchFamily="34" charset="-128"/>
                <a:ea typeface="Hiragino Kaku Gothic Pro W3" panose="020B0300000000000000" pitchFamily="34" charset="-128"/>
                <a:cs typeface="Noto Nastaliq Urdu" panose="020B0502040504020204" pitchFamily="34" charset="-78"/>
              </a:defRPr>
            </a:lvl3pPr>
            <a:lvl4pPr>
              <a:spcAft>
                <a:spcPts val="1800"/>
              </a:spcAft>
              <a:defRPr sz="2800" b="0" i="0">
                <a:solidFill>
                  <a:schemeClr val="tx1">
                    <a:lumMod val="85000"/>
                    <a:lumOff val="15000"/>
                  </a:schemeClr>
                </a:solidFill>
                <a:latin typeface="Hiragino Kaku Gothic Pro W3" panose="020B0300000000000000" pitchFamily="34" charset="-128"/>
                <a:ea typeface="Hiragino Kaku Gothic Pro W3" panose="020B0300000000000000" pitchFamily="34" charset="-128"/>
                <a:cs typeface="Noto Nastaliq Urdu" panose="020B0502040504020204" pitchFamily="34" charset="-78"/>
              </a:defRPr>
            </a:lvl4pPr>
            <a:lvl5pPr>
              <a:spcAft>
                <a:spcPts val="1800"/>
              </a:spcAft>
              <a:defRPr sz="2800" b="0" i="0">
                <a:solidFill>
                  <a:schemeClr val="tx1">
                    <a:lumMod val="85000"/>
                    <a:lumOff val="15000"/>
                  </a:schemeClr>
                </a:solidFill>
                <a:latin typeface="Hiragino Kaku Gothic Pro W3" panose="020B0300000000000000" pitchFamily="34" charset="-128"/>
                <a:ea typeface="Hiragino Kaku Gothic Pro W3" panose="020B0300000000000000" pitchFamily="34" charset="-128"/>
                <a:cs typeface="Noto Nastaliq Urdu" panose="020B0502040504020204" pitchFamily="34" charset="-78"/>
              </a:defRPr>
            </a:lvl5pPr>
          </a:lstStyle>
          <a:p>
            <a:pPr lvl="0"/>
            <a:r>
              <a:rPr lang="en-US" dirty="0"/>
              <a:t> Click to edit Master text styles</a:t>
            </a:r>
          </a:p>
          <a:p>
            <a:pPr lvl="1"/>
            <a:r>
              <a:rPr lang="en-US" dirty="0"/>
              <a:t> 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228600" y="9791698"/>
            <a:ext cx="2133600" cy="365125"/>
          </a:xfrm>
          <a:prstGeom prst="rect">
            <a:avLst/>
          </a:prstGeom>
        </p:spPr>
        <p:txBody>
          <a:bodyPr/>
          <a:lstStyle/>
          <a:p>
            <a:fld id="{1D8BD707-D9CF-40AE-B4C6-C98DA3205C09}" type="datetimeFigureOut">
              <a:rPr lang="en-US" smtClean="0"/>
              <a:pPr/>
              <a:t>2/4/25</a:t>
            </a:fld>
            <a:endParaRPr lang="en-US"/>
          </a:p>
        </p:txBody>
      </p:sp>
      <p:sp>
        <p:nvSpPr>
          <p:cNvPr id="5" name="Footer Placeholder 4"/>
          <p:cNvSpPr>
            <a:spLocks noGrp="1"/>
          </p:cNvSpPr>
          <p:nvPr>
            <p:ph type="ftr" sz="quarter" idx="11"/>
          </p:nvPr>
        </p:nvSpPr>
        <p:spPr>
          <a:xfrm>
            <a:off x="7848600" y="9791699"/>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6002000" y="9791700"/>
            <a:ext cx="2133600" cy="365125"/>
          </a:xfrm>
          <a:prstGeom prst="rect">
            <a:avLst/>
          </a:prstGeom>
        </p:spPr>
        <p:txBody>
          <a:bodyPr/>
          <a:lstStyle/>
          <a:p>
            <a:fld id="{B6F15528-21DE-4FAA-801E-634DDDAF4B2B}" type="slidenum">
              <a:rPr lang="en-US" smtClean="0"/>
              <a:pPr/>
              <a:t>‹#›</a:t>
            </a:fld>
            <a:endParaRPr lang="en-US"/>
          </a:p>
        </p:txBody>
      </p:sp>
      <p:grpSp>
        <p:nvGrpSpPr>
          <p:cNvPr id="7" name="Group 2">
            <a:extLst>
              <a:ext uri="{FF2B5EF4-FFF2-40B4-BE49-F238E27FC236}">
                <a16:creationId xmlns:a16="http://schemas.microsoft.com/office/drawing/2014/main" id="{723E7C3F-0C1B-F407-A2DA-856A4383629F}"/>
              </a:ext>
            </a:extLst>
          </p:cNvPr>
          <p:cNvGrpSpPr/>
          <p:nvPr userDrawn="1"/>
        </p:nvGrpSpPr>
        <p:grpSpPr>
          <a:xfrm>
            <a:off x="838200" y="419100"/>
            <a:ext cx="147403" cy="1032214"/>
            <a:chOff x="0" y="0"/>
            <a:chExt cx="44128" cy="186169"/>
          </a:xfrm>
        </p:grpSpPr>
        <p:sp>
          <p:nvSpPr>
            <p:cNvPr id="8" name="Freeform 3">
              <a:extLst>
                <a:ext uri="{FF2B5EF4-FFF2-40B4-BE49-F238E27FC236}">
                  <a16:creationId xmlns:a16="http://schemas.microsoft.com/office/drawing/2014/main" id="{E01BC7B1-6EE6-54A5-DEC4-92BF97DB5241}"/>
                </a:ext>
              </a:extLst>
            </p:cNvPr>
            <p:cNvSpPr/>
            <p:nvPr/>
          </p:nvSpPr>
          <p:spPr>
            <a:xfrm>
              <a:off x="0" y="0"/>
              <a:ext cx="44128" cy="186169"/>
            </a:xfrm>
            <a:custGeom>
              <a:avLst/>
              <a:gdLst/>
              <a:ahLst/>
              <a:cxnLst/>
              <a:rect l="l" t="t" r="r" b="b"/>
              <a:pathLst>
                <a:path w="44128" h="186169">
                  <a:moveTo>
                    <a:pt x="0" y="0"/>
                  </a:moveTo>
                  <a:lnTo>
                    <a:pt x="44128" y="0"/>
                  </a:lnTo>
                  <a:lnTo>
                    <a:pt x="44128" y="186169"/>
                  </a:lnTo>
                  <a:lnTo>
                    <a:pt x="0" y="186169"/>
                  </a:lnTo>
                  <a:close/>
                </a:path>
              </a:pathLst>
            </a:custGeom>
            <a:solidFill>
              <a:srgbClr val="004EAE"/>
            </a:solidFill>
          </p:spPr>
          <p:txBody>
            <a:bodyPr/>
            <a:lstStyle/>
            <a:p>
              <a:endParaRPr lang="ja-JP" altLang="en-US" sz="1200"/>
            </a:p>
          </p:txBody>
        </p:sp>
        <p:sp>
          <p:nvSpPr>
            <p:cNvPr id="9" name="TextBox 4">
              <a:extLst>
                <a:ext uri="{FF2B5EF4-FFF2-40B4-BE49-F238E27FC236}">
                  <a16:creationId xmlns:a16="http://schemas.microsoft.com/office/drawing/2014/main" id="{6B98B573-5262-7EE5-D5E9-2B364691F91C}"/>
                </a:ext>
              </a:extLst>
            </p:cNvPr>
            <p:cNvSpPr txBox="1"/>
            <p:nvPr/>
          </p:nvSpPr>
          <p:spPr>
            <a:xfrm>
              <a:off x="0" y="-47625"/>
              <a:ext cx="44128" cy="233794"/>
            </a:xfrm>
            <a:prstGeom prst="rect">
              <a:avLst/>
            </a:prstGeom>
          </p:spPr>
          <p:txBody>
            <a:bodyPr lIns="33867" tIns="33867" rIns="33867" bIns="33867" rtlCol="0" anchor="ctr"/>
            <a:lstStyle/>
            <a:p>
              <a:pPr algn="ctr">
                <a:lnSpc>
                  <a:spcPts val="1773"/>
                </a:lnSpc>
                <a:spcBef>
                  <a:spcPct val="0"/>
                </a:spcBef>
              </a:pPr>
              <a:endParaRPr sz="1200"/>
            </a:p>
          </p:txBody>
        </p:sp>
      </p:grpSp>
      <p:sp>
        <p:nvSpPr>
          <p:cNvPr id="10" name="AutoShape 5">
            <a:extLst>
              <a:ext uri="{FF2B5EF4-FFF2-40B4-BE49-F238E27FC236}">
                <a16:creationId xmlns:a16="http://schemas.microsoft.com/office/drawing/2014/main" id="{ECDFC9C1-4044-DAB9-7F06-0A6C6243161B}"/>
              </a:ext>
            </a:extLst>
          </p:cNvPr>
          <p:cNvSpPr/>
          <p:nvPr userDrawn="1"/>
        </p:nvSpPr>
        <p:spPr>
          <a:xfrm>
            <a:off x="0" y="1714500"/>
            <a:ext cx="18288000" cy="0"/>
          </a:xfrm>
          <a:prstGeom prst="line">
            <a:avLst/>
          </a:prstGeom>
          <a:ln w="38100" cap="flat">
            <a:solidFill>
              <a:srgbClr val="D9D9D9"/>
            </a:solidFill>
            <a:prstDash val="solid"/>
            <a:headEnd type="none" w="sm" len="sm"/>
            <a:tailEnd type="none" w="sm" len="sm"/>
          </a:ln>
        </p:spPr>
        <p:txBody>
          <a:bodyPr/>
          <a:lstStyle/>
          <a:p>
            <a:endParaRPr lang="ja-JP" altLang="en-US" sz="120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1D8BD707-D9CF-40AE-B4C6-C98DA3205C09}" type="datetimeFigureOut">
              <a:rPr lang="en-US" smtClean="0"/>
              <a:pPr/>
              <a:t>2/4/25</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1D8BD707-D9CF-40AE-B4C6-C98DA3205C09}" type="datetimeFigureOut">
              <a:rPr lang="en-US" smtClean="0"/>
              <a:pPr/>
              <a:t>2/4/25</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1D8BD707-D9CF-40AE-B4C6-C98DA3205C09}" type="datetimeFigureOut">
              <a:rPr lang="en-US" smtClean="0"/>
              <a:pPr/>
              <a:t>2/4/25</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933699" y="4080657"/>
            <a:ext cx="12420599" cy="1143000"/>
          </a:xfrm>
          <a:prstGeom prst="rect">
            <a:avLst/>
          </a:prstGeom>
        </p:spPr>
        <p:txBody>
          <a:bodyPr>
            <a:normAutofit/>
          </a:bodyPr>
          <a:lstStyle>
            <a:lvl1pPr>
              <a:defRPr sz="4800" b="1" i="0">
                <a:latin typeface="Hiragino Kaku Gothic Pro W6" panose="020B0300000000000000" pitchFamily="34" charset="-128"/>
                <a:ea typeface="Hiragino Kaku Gothic Pro W6" panose="020B0300000000000000" pitchFamily="34" charset="-128"/>
              </a:defRPr>
            </a:lvl1pPr>
          </a:lstStyle>
          <a:p>
            <a:r>
              <a:rPr lang="en-US"/>
              <a:t>Click to edit Master title style</a:t>
            </a:r>
          </a:p>
        </p:txBody>
      </p:sp>
      <p:sp>
        <p:nvSpPr>
          <p:cNvPr id="6" name="AutoShape 8">
            <a:extLst>
              <a:ext uri="{FF2B5EF4-FFF2-40B4-BE49-F238E27FC236}">
                <a16:creationId xmlns:a16="http://schemas.microsoft.com/office/drawing/2014/main" id="{85890F74-10E3-5543-4607-E89B33BF03D7}"/>
              </a:ext>
            </a:extLst>
          </p:cNvPr>
          <p:cNvSpPr/>
          <p:nvPr userDrawn="1"/>
        </p:nvSpPr>
        <p:spPr>
          <a:xfrm flipV="1">
            <a:off x="2942798" y="5295900"/>
            <a:ext cx="12420599" cy="23335"/>
          </a:xfrm>
          <a:prstGeom prst="line">
            <a:avLst/>
          </a:prstGeom>
          <a:ln w="28575" cap="flat">
            <a:solidFill>
              <a:srgbClr val="5CDFE5"/>
            </a:solidFill>
            <a:prstDash val="solid"/>
            <a:headEnd type="none" w="sm" len="sm"/>
            <a:tailEnd type="none" w="sm" len="sm"/>
          </a:ln>
        </p:spPr>
        <p:txBody>
          <a:bodyPr/>
          <a:lstStyle/>
          <a:p>
            <a:endParaRPr lang="ja-JP" altLang="en-US" sz="120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bg>
      <p:bgPr>
        <a:gradFill>
          <a:gsLst>
            <a:gs pos="0">
              <a:srgbClr val="5DE0E6">
                <a:alpha val="100000"/>
              </a:srgbClr>
            </a:gs>
            <a:gs pos="100000">
              <a:srgbClr val="004AAD">
                <a:alpha val="100000"/>
              </a:srgbClr>
            </a:gs>
          </a:gsLst>
          <a:lin ang="0" scaled="0"/>
        </a:gradFill>
        <a:effectLst/>
      </p:bgPr>
    </p:bg>
    <p:spTree>
      <p:nvGrpSpPr>
        <p:cNvPr id="1" name=""/>
        <p:cNvGrpSpPr/>
        <p:nvPr/>
      </p:nvGrpSpPr>
      <p:grpSpPr>
        <a:xfrm>
          <a:off x="0" y="0"/>
          <a:ext cx="0" cy="0"/>
          <a:chOff x="0" y="0"/>
          <a:chExt cx="0" cy="0"/>
        </a:xfrm>
      </p:grpSpPr>
      <p:grpSp>
        <p:nvGrpSpPr>
          <p:cNvPr id="5" name="Group 2">
            <a:extLst>
              <a:ext uri="{FF2B5EF4-FFF2-40B4-BE49-F238E27FC236}">
                <a16:creationId xmlns:a16="http://schemas.microsoft.com/office/drawing/2014/main" id="{7A579939-080F-79AD-6CE0-7E15B924ECDF}"/>
              </a:ext>
            </a:extLst>
          </p:cNvPr>
          <p:cNvGrpSpPr/>
          <p:nvPr userDrawn="1"/>
        </p:nvGrpSpPr>
        <p:grpSpPr>
          <a:xfrm>
            <a:off x="364841" y="-104760"/>
            <a:ext cx="17618359" cy="10109185"/>
            <a:chOff x="0" y="-114300"/>
            <a:chExt cx="4469349" cy="2511221"/>
          </a:xfrm>
        </p:grpSpPr>
        <p:sp>
          <p:nvSpPr>
            <p:cNvPr id="6" name="Freeform 3">
              <a:extLst>
                <a:ext uri="{FF2B5EF4-FFF2-40B4-BE49-F238E27FC236}">
                  <a16:creationId xmlns:a16="http://schemas.microsoft.com/office/drawing/2014/main" id="{D6C2B880-47A4-3256-898C-A96CF508A58F}"/>
                </a:ext>
              </a:extLst>
            </p:cNvPr>
            <p:cNvSpPr/>
            <p:nvPr/>
          </p:nvSpPr>
          <p:spPr>
            <a:xfrm>
              <a:off x="23429" y="34761"/>
              <a:ext cx="4387930" cy="2328246"/>
            </a:xfrm>
            <a:custGeom>
              <a:avLst/>
              <a:gdLst/>
              <a:ahLst/>
              <a:cxnLst/>
              <a:rect l="l" t="t" r="r" b="b"/>
              <a:pathLst>
                <a:path w="4469349" h="2396921">
                  <a:moveTo>
                    <a:pt x="22964" y="0"/>
                  </a:moveTo>
                  <a:lnTo>
                    <a:pt x="4446384" y="0"/>
                  </a:lnTo>
                  <a:cubicBezTo>
                    <a:pt x="4452475" y="0"/>
                    <a:pt x="4458316" y="2419"/>
                    <a:pt x="4462623" y="6726"/>
                  </a:cubicBezTo>
                  <a:cubicBezTo>
                    <a:pt x="4466929" y="11033"/>
                    <a:pt x="4469349" y="16874"/>
                    <a:pt x="4469349" y="22964"/>
                  </a:cubicBezTo>
                  <a:lnTo>
                    <a:pt x="4469349" y="2373957"/>
                  </a:lnTo>
                  <a:cubicBezTo>
                    <a:pt x="4469349" y="2380048"/>
                    <a:pt x="4466929" y="2385888"/>
                    <a:pt x="4462623" y="2390195"/>
                  </a:cubicBezTo>
                  <a:cubicBezTo>
                    <a:pt x="4458316" y="2394502"/>
                    <a:pt x="4452475" y="2396921"/>
                    <a:pt x="4446384" y="2396921"/>
                  </a:cubicBezTo>
                  <a:lnTo>
                    <a:pt x="22964" y="2396921"/>
                  </a:lnTo>
                  <a:cubicBezTo>
                    <a:pt x="16874" y="2396921"/>
                    <a:pt x="11033" y="2394502"/>
                    <a:pt x="6726" y="2390195"/>
                  </a:cubicBezTo>
                  <a:cubicBezTo>
                    <a:pt x="2419" y="2385888"/>
                    <a:pt x="0" y="2380048"/>
                    <a:pt x="0" y="2373957"/>
                  </a:cubicBezTo>
                  <a:lnTo>
                    <a:pt x="0" y="22964"/>
                  </a:lnTo>
                  <a:cubicBezTo>
                    <a:pt x="0" y="16874"/>
                    <a:pt x="2419" y="11033"/>
                    <a:pt x="6726" y="6726"/>
                  </a:cubicBezTo>
                  <a:cubicBezTo>
                    <a:pt x="11033" y="2419"/>
                    <a:pt x="16874" y="0"/>
                    <a:pt x="22964" y="0"/>
                  </a:cubicBezTo>
                  <a:close/>
                </a:path>
              </a:pathLst>
            </a:custGeom>
            <a:solidFill>
              <a:srgbClr val="FFFFFF"/>
            </a:solidFill>
          </p:spPr>
          <p:txBody>
            <a:bodyPr/>
            <a:lstStyle/>
            <a:p>
              <a:endParaRPr lang="ja-JP" altLang="en-US" sz="3200">
                <a:latin typeface="Hiragino Kaku Gothic Pro W3" panose="020B0300000000000000" pitchFamily="34" charset="-128"/>
                <a:ea typeface="Hiragino Kaku Gothic Pro W3" panose="020B0300000000000000" pitchFamily="34" charset="-128"/>
              </a:endParaRPr>
            </a:p>
          </p:txBody>
        </p:sp>
        <p:sp>
          <p:nvSpPr>
            <p:cNvPr id="7" name="TextBox 4">
              <a:extLst>
                <a:ext uri="{FF2B5EF4-FFF2-40B4-BE49-F238E27FC236}">
                  <a16:creationId xmlns:a16="http://schemas.microsoft.com/office/drawing/2014/main" id="{4CCC4FBD-5B24-7AB6-4D33-4EBC5DD352E8}"/>
                </a:ext>
              </a:extLst>
            </p:cNvPr>
            <p:cNvSpPr txBox="1"/>
            <p:nvPr/>
          </p:nvSpPr>
          <p:spPr>
            <a:xfrm>
              <a:off x="0" y="-114300"/>
              <a:ext cx="4469349" cy="2511221"/>
            </a:xfrm>
            <a:prstGeom prst="rect">
              <a:avLst/>
            </a:prstGeom>
          </p:spPr>
          <p:txBody>
            <a:bodyPr lIns="33867" tIns="33867" rIns="33867" bIns="33867" rtlCol="0" anchor="ctr"/>
            <a:lstStyle/>
            <a:p>
              <a:pPr>
                <a:lnSpc>
                  <a:spcPts val="5973"/>
                </a:lnSpc>
                <a:spcBef>
                  <a:spcPct val="0"/>
                </a:spcBef>
              </a:pPr>
              <a:endParaRPr sz="1200"/>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1D8BD707-D9CF-40AE-B4C6-C98DA3205C09}" type="datetimeFigureOut">
              <a:rPr lang="en-US" smtClean="0"/>
              <a:pPr/>
              <a:t>2/4/25</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1D8BD707-D9CF-40AE-B4C6-C98DA3205C09}" type="datetimeFigureOut">
              <a:rPr lang="en-US" smtClean="0"/>
              <a:pPr/>
              <a:t>2/4/25</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2/4/25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18.emf"/><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tags" Target="../tags/tag20.xml"/><Relationship Id="rId13" Type="http://schemas.openxmlformats.org/officeDocument/2006/relationships/image" Target="../media/image21.emf"/><Relationship Id="rId18" Type="http://schemas.openxmlformats.org/officeDocument/2006/relationships/image" Target="../media/image25.emf"/><Relationship Id="rId3" Type="http://schemas.openxmlformats.org/officeDocument/2006/relationships/tags" Target="../tags/tag15.xml"/><Relationship Id="rId7" Type="http://schemas.openxmlformats.org/officeDocument/2006/relationships/tags" Target="../tags/tag19.xml"/><Relationship Id="rId12" Type="http://schemas.openxmlformats.org/officeDocument/2006/relationships/image" Target="../media/image20.emf"/><Relationship Id="rId17" Type="http://schemas.openxmlformats.org/officeDocument/2006/relationships/image" Target="../media/image18.emf"/><Relationship Id="rId2" Type="http://schemas.openxmlformats.org/officeDocument/2006/relationships/tags" Target="../tags/tag14.xml"/><Relationship Id="rId16" Type="http://schemas.openxmlformats.org/officeDocument/2006/relationships/image" Target="../media/image24.emf"/><Relationship Id="rId1" Type="http://schemas.openxmlformats.org/officeDocument/2006/relationships/tags" Target="../tags/tag13.xml"/><Relationship Id="rId6" Type="http://schemas.openxmlformats.org/officeDocument/2006/relationships/tags" Target="../tags/tag18.xml"/><Relationship Id="rId11" Type="http://schemas.openxmlformats.org/officeDocument/2006/relationships/image" Target="../media/image19.emf"/><Relationship Id="rId5" Type="http://schemas.openxmlformats.org/officeDocument/2006/relationships/tags" Target="../tags/tag17.xml"/><Relationship Id="rId15" Type="http://schemas.openxmlformats.org/officeDocument/2006/relationships/image" Target="../media/image23.emf"/><Relationship Id="rId10" Type="http://schemas.openxmlformats.org/officeDocument/2006/relationships/notesSlide" Target="../notesSlides/notesSlide4.xml"/><Relationship Id="rId4" Type="http://schemas.openxmlformats.org/officeDocument/2006/relationships/tags" Target="../tags/tag16.xml"/><Relationship Id="rId9" Type="http://schemas.openxmlformats.org/officeDocument/2006/relationships/slideLayout" Target="../slideLayouts/slideLayout2.xml"/><Relationship Id="rId14" Type="http://schemas.openxmlformats.org/officeDocument/2006/relationships/image" Target="../media/image22.emf"/></Relationships>
</file>

<file path=ppt/slides/_rels/slide13.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tags" Target="../tags/tag23.xml"/><Relationship Id="rId7" Type="http://schemas.openxmlformats.org/officeDocument/2006/relationships/image" Target="../media/image17.emf"/><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slideLayout" Target="../slideLayouts/slideLayout2.xml"/><Relationship Id="rId9" Type="http://schemas.openxmlformats.org/officeDocument/2006/relationships/image" Target="../media/image29.png"/></Relationships>
</file>

<file path=ppt/slides/_rels/slide14.xml.rels><?xml version="1.0" encoding="UTF-8" standalone="yes"?>
<Relationships xmlns="http://schemas.openxmlformats.org/package/2006/relationships"><Relationship Id="rId2" Type="http://schemas.microsoft.com/office/2018/10/relationships/comments" Target="../comments/modernComment_1D3_BA26B9E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2.xml"/><Relationship Id="rId13" Type="http://schemas.openxmlformats.org/officeDocument/2006/relationships/image" Target="../media/image34.emf"/><Relationship Id="rId3" Type="http://schemas.openxmlformats.org/officeDocument/2006/relationships/tags" Target="../tags/tag26.xml"/><Relationship Id="rId7" Type="http://schemas.openxmlformats.org/officeDocument/2006/relationships/tags" Target="../tags/tag30.xml"/><Relationship Id="rId12" Type="http://schemas.openxmlformats.org/officeDocument/2006/relationships/image" Target="../media/image33.emf"/><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tags" Target="../tags/tag29.xml"/><Relationship Id="rId11" Type="http://schemas.openxmlformats.org/officeDocument/2006/relationships/image" Target="../media/image32.emf"/><Relationship Id="rId5" Type="http://schemas.openxmlformats.org/officeDocument/2006/relationships/tags" Target="../tags/tag28.xml"/><Relationship Id="rId15" Type="http://schemas.openxmlformats.org/officeDocument/2006/relationships/image" Target="../media/image36.emf"/><Relationship Id="rId10" Type="http://schemas.openxmlformats.org/officeDocument/2006/relationships/image" Target="../media/image31.emf"/><Relationship Id="rId4" Type="http://schemas.openxmlformats.org/officeDocument/2006/relationships/tags" Target="../tags/tag27.xml"/><Relationship Id="rId9" Type="http://schemas.openxmlformats.org/officeDocument/2006/relationships/image" Target="../media/image30.emf"/><Relationship Id="rId14" Type="http://schemas.openxmlformats.org/officeDocument/2006/relationships/image" Target="../media/image35.emf"/></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39.emf"/><Relationship Id="rId5" Type="http://schemas.openxmlformats.org/officeDocument/2006/relationships/image" Target="../media/image38.emf"/><Relationship Id="rId4" Type="http://schemas.openxmlformats.org/officeDocument/2006/relationships/image" Target="../media/image37.png"/></Relationships>
</file>

<file path=ppt/slides/_rels/slide17.xml.rels><?xml version="1.0" encoding="UTF-8" standalone="yes"?>
<Relationships xmlns="http://schemas.openxmlformats.org/package/2006/relationships"><Relationship Id="rId8" Type="http://schemas.openxmlformats.org/officeDocument/2006/relationships/tags" Target="../tags/tag40.xml"/><Relationship Id="rId13" Type="http://schemas.openxmlformats.org/officeDocument/2006/relationships/slideLayout" Target="../slideLayouts/slideLayout2.xml"/><Relationship Id="rId18" Type="http://schemas.openxmlformats.org/officeDocument/2006/relationships/image" Target="../media/image43.emf"/><Relationship Id="rId26" Type="http://schemas.openxmlformats.org/officeDocument/2006/relationships/image" Target="../media/image51.png"/><Relationship Id="rId3" Type="http://schemas.openxmlformats.org/officeDocument/2006/relationships/tags" Target="../tags/tag35.xml"/><Relationship Id="rId21" Type="http://schemas.openxmlformats.org/officeDocument/2006/relationships/image" Target="../media/image46.emf"/><Relationship Id="rId7" Type="http://schemas.openxmlformats.org/officeDocument/2006/relationships/tags" Target="../tags/tag39.xml"/><Relationship Id="rId12" Type="http://schemas.openxmlformats.org/officeDocument/2006/relationships/tags" Target="../tags/tag44.xml"/><Relationship Id="rId17" Type="http://schemas.openxmlformats.org/officeDocument/2006/relationships/image" Target="../media/image42.emf"/><Relationship Id="rId25" Type="http://schemas.openxmlformats.org/officeDocument/2006/relationships/image" Target="../media/image50.emf"/><Relationship Id="rId2" Type="http://schemas.openxmlformats.org/officeDocument/2006/relationships/tags" Target="../tags/tag34.xml"/><Relationship Id="rId16" Type="http://schemas.openxmlformats.org/officeDocument/2006/relationships/image" Target="../media/image41.emf"/><Relationship Id="rId20" Type="http://schemas.openxmlformats.org/officeDocument/2006/relationships/image" Target="../media/image45.emf"/><Relationship Id="rId1" Type="http://schemas.openxmlformats.org/officeDocument/2006/relationships/tags" Target="../tags/tag33.xml"/><Relationship Id="rId6" Type="http://schemas.openxmlformats.org/officeDocument/2006/relationships/tags" Target="../tags/tag38.xml"/><Relationship Id="rId11" Type="http://schemas.openxmlformats.org/officeDocument/2006/relationships/tags" Target="../tags/tag43.xml"/><Relationship Id="rId24" Type="http://schemas.openxmlformats.org/officeDocument/2006/relationships/image" Target="../media/image49.emf"/><Relationship Id="rId5" Type="http://schemas.openxmlformats.org/officeDocument/2006/relationships/tags" Target="../tags/tag37.xml"/><Relationship Id="rId15" Type="http://schemas.openxmlformats.org/officeDocument/2006/relationships/image" Target="../media/image40.emf"/><Relationship Id="rId23" Type="http://schemas.openxmlformats.org/officeDocument/2006/relationships/image" Target="../media/image48.emf"/><Relationship Id="rId10" Type="http://schemas.openxmlformats.org/officeDocument/2006/relationships/tags" Target="../tags/tag42.xml"/><Relationship Id="rId19" Type="http://schemas.openxmlformats.org/officeDocument/2006/relationships/image" Target="../media/image44.emf"/><Relationship Id="rId4" Type="http://schemas.openxmlformats.org/officeDocument/2006/relationships/tags" Target="../tags/tag36.xml"/><Relationship Id="rId9" Type="http://schemas.openxmlformats.org/officeDocument/2006/relationships/tags" Target="../tags/tag41.xml"/><Relationship Id="rId14" Type="http://schemas.openxmlformats.org/officeDocument/2006/relationships/notesSlide" Target="../notesSlides/notesSlide5.xml"/><Relationship Id="rId22" Type="http://schemas.openxmlformats.org/officeDocument/2006/relationships/image" Target="../media/image47.emf"/></Relationships>
</file>

<file path=ppt/slides/_rels/slide18.xml.rels><?xml version="1.0" encoding="UTF-8" standalone="yes"?>
<Relationships xmlns="http://schemas.openxmlformats.org/package/2006/relationships"><Relationship Id="rId3" Type="http://schemas.openxmlformats.org/officeDocument/2006/relationships/tags" Target="../tags/tag47.xml"/><Relationship Id="rId7" Type="http://schemas.openxmlformats.org/officeDocument/2006/relationships/image" Target="../media/image53.emf"/><Relationship Id="rId2" Type="http://schemas.openxmlformats.org/officeDocument/2006/relationships/tags" Target="../tags/tag46.xml"/><Relationship Id="rId1" Type="http://schemas.openxmlformats.org/officeDocument/2006/relationships/tags" Target="../tags/tag45.xml"/><Relationship Id="rId6" Type="http://schemas.openxmlformats.org/officeDocument/2006/relationships/image" Target="../media/image42.emf"/><Relationship Id="rId5" Type="http://schemas.openxmlformats.org/officeDocument/2006/relationships/image" Target="../media/image52.emf"/><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48.xml"/><Relationship Id="rId5" Type="http://schemas.openxmlformats.org/officeDocument/2006/relationships/image" Target="../media/image55.emf"/><Relationship Id="rId4" Type="http://schemas.openxmlformats.org/officeDocument/2006/relationships/image" Target="../media/image54.png"/></Relationships>
</file>

<file path=ppt/slides/_rels/slide22.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tags" Target="../tags/tag3.xml"/><Relationship Id="rId7" Type="http://schemas.openxmlformats.org/officeDocument/2006/relationships/image" Target="../media/image3.emf"/><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2.emf"/><Relationship Id="rId5" Type="http://schemas.openxmlformats.org/officeDocument/2006/relationships/slideLayout" Target="../slideLayouts/slideLayout2.xml"/><Relationship Id="rId4" Type="http://schemas.openxmlformats.org/officeDocument/2006/relationships/tags" Target="../tags/tag4.xml"/><Relationship Id="rId9" Type="http://schemas.openxmlformats.org/officeDocument/2006/relationships/image" Target="../media/image5.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image" Target="../media/image8.emf"/><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7.emf"/><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notesSlide" Target="../notesSlides/notesSlide3.xml"/><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 Id="rId5" Type="http://schemas.openxmlformats.org/officeDocument/2006/relationships/image" Target="../media/image15.emf"/><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326EB4-D6DD-3697-8FA1-255DB694EAD8}"/>
              </a:ext>
            </a:extLst>
          </p:cNvPr>
          <p:cNvSpPr>
            <a:spLocks noGrp="1"/>
          </p:cNvSpPr>
          <p:nvPr>
            <p:ph type="title"/>
          </p:nvPr>
        </p:nvSpPr>
        <p:spPr/>
        <p:txBody>
          <a:bodyPr/>
          <a:lstStyle/>
          <a:p>
            <a:r>
              <a:rPr kumimoji="1" lang="ja-JP" altLang="en-US"/>
              <a:t>目次</a:t>
            </a:r>
          </a:p>
        </p:txBody>
      </p:sp>
      <p:sp>
        <p:nvSpPr>
          <p:cNvPr id="3" name="コンテンツ プレースホルダー 2">
            <a:extLst>
              <a:ext uri="{FF2B5EF4-FFF2-40B4-BE49-F238E27FC236}">
                <a16:creationId xmlns:a16="http://schemas.microsoft.com/office/drawing/2014/main" id="{364AFF80-0ADB-3906-F910-CD9754FF3ADD}"/>
              </a:ext>
            </a:extLst>
          </p:cNvPr>
          <p:cNvSpPr>
            <a:spLocks noGrp="1"/>
          </p:cNvSpPr>
          <p:nvPr>
            <p:ph idx="1"/>
          </p:nvPr>
        </p:nvSpPr>
        <p:spPr/>
        <p:txBody>
          <a:bodyPr/>
          <a:lstStyle/>
          <a:p>
            <a:r>
              <a:rPr kumimoji="1" lang="ja-JP" altLang="en-US"/>
              <a:t>本時の目標</a:t>
            </a:r>
            <a:endParaRPr kumimoji="1" lang="en-US" altLang="ja-JP" dirty="0"/>
          </a:p>
          <a:p>
            <a:r>
              <a:rPr kumimoji="1" lang="ja-JP" altLang="en-US"/>
              <a:t>復習１／三角関数の合成</a:t>
            </a:r>
            <a:endParaRPr kumimoji="1" lang="en-US" altLang="ja-JP" dirty="0"/>
          </a:p>
          <a:p>
            <a:r>
              <a:rPr kumimoji="1" lang="ja-JP" altLang="en-US"/>
              <a:t>三角関数を含む関数とその最大値・最小値</a:t>
            </a:r>
            <a:endParaRPr kumimoji="1" lang="en-US" altLang="ja-JP" dirty="0"/>
          </a:p>
          <a:p>
            <a:r>
              <a:rPr kumimoji="1" lang="ja-JP" altLang="en-US"/>
              <a:t>三角関数のグラフと単位円</a:t>
            </a:r>
            <a:endParaRPr kumimoji="1" lang="en-US" altLang="ja-JP" dirty="0"/>
          </a:p>
          <a:p>
            <a:r>
              <a:rPr kumimoji="1" lang="ja-JP" altLang="en-US"/>
              <a:t>まとめ</a:t>
            </a:r>
            <a:endParaRPr kumimoji="1" lang="en-US" altLang="ja-JP" dirty="0"/>
          </a:p>
        </p:txBody>
      </p:sp>
    </p:spTree>
    <p:extLst>
      <p:ext uri="{BB962C8B-B14F-4D97-AF65-F5344CB8AC3E}">
        <p14:creationId xmlns:p14="http://schemas.microsoft.com/office/powerpoint/2010/main" val="2107523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C060C6A-1E90-4B81-9D0B-B3AD3BB82562}"/>
              </a:ext>
            </a:extLst>
          </p:cNvPr>
          <p:cNvSpPr>
            <a:spLocks noGrp="1"/>
          </p:cNvSpPr>
          <p:nvPr>
            <p:ph type="title"/>
          </p:nvPr>
        </p:nvSpPr>
        <p:spPr/>
        <p:txBody>
          <a:bodyPr/>
          <a:lstStyle/>
          <a:p>
            <a:r>
              <a:rPr kumimoji="1" lang="ja-JP" altLang="en-US"/>
              <a:t>ワーク　実際に求めてみよう！</a:t>
            </a:r>
          </a:p>
        </p:txBody>
      </p:sp>
      <p:sp>
        <p:nvSpPr>
          <p:cNvPr id="3" name="コンテンツ プレースホルダー 2">
            <a:extLst>
              <a:ext uri="{FF2B5EF4-FFF2-40B4-BE49-F238E27FC236}">
                <a16:creationId xmlns:a16="http://schemas.microsoft.com/office/drawing/2014/main" id="{CAE88AB9-EB65-39E8-CA14-FE6A90AC2001}"/>
              </a:ext>
            </a:extLst>
          </p:cNvPr>
          <p:cNvSpPr>
            <a:spLocks noGrp="1"/>
          </p:cNvSpPr>
          <p:nvPr>
            <p:ph idx="1"/>
          </p:nvPr>
        </p:nvSpPr>
        <p:spPr/>
        <p:txBody>
          <a:bodyPr/>
          <a:lstStyle/>
          <a:p>
            <a:r>
              <a:rPr kumimoji="1" lang="ja-JP" altLang="en-US"/>
              <a:t>これからはペアワーク</a:t>
            </a:r>
            <a:endParaRPr kumimoji="1" lang="en-US" altLang="ja-JP" dirty="0"/>
          </a:p>
          <a:p>
            <a:r>
              <a:rPr kumimoji="1" lang="ja-JP" altLang="en-US"/>
              <a:t>問題を解いたら、解答をロイロノートにアップロード</a:t>
            </a:r>
            <a:endParaRPr kumimoji="1" lang="en-US" altLang="ja-JP" dirty="0"/>
          </a:p>
          <a:p>
            <a:pPr lvl="1"/>
            <a:r>
              <a:rPr kumimoji="1" lang="ja-JP" altLang="en-US"/>
              <a:t>ペアの片方がアップロードすれば良い</a:t>
            </a:r>
          </a:p>
        </p:txBody>
      </p:sp>
    </p:spTree>
    <p:extLst>
      <p:ext uri="{BB962C8B-B14F-4D97-AF65-F5344CB8AC3E}">
        <p14:creationId xmlns:p14="http://schemas.microsoft.com/office/powerpoint/2010/main" val="2371164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E68B19-80A4-D579-B2CF-2C0D703BE1C7}"/>
              </a:ext>
            </a:extLst>
          </p:cNvPr>
          <p:cNvSpPr>
            <a:spLocks noGrp="1"/>
          </p:cNvSpPr>
          <p:nvPr>
            <p:ph type="title"/>
          </p:nvPr>
        </p:nvSpPr>
        <p:spPr/>
        <p:txBody>
          <a:bodyPr/>
          <a:lstStyle/>
          <a:p>
            <a:r>
              <a:rPr kumimoji="1" lang="ja-JP" altLang="en-US"/>
              <a:t>ワーク</a:t>
            </a:r>
            <a:r>
              <a:rPr kumimoji="1" lang="en-US" altLang="ja-JP" dirty="0"/>
              <a:t>1</a:t>
            </a:r>
            <a:endParaRPr kumimoji="1" lang="ja-JP" altLang="en-US"/>
          </a:p>
        </p:txBody>
      </p:sp>
      <p:sp>
        <p:nvSpPr>
          <p:cNvPr id="3" name="コンテンツ プレースホルダー 2">
            <a:extLst>
              <a:ext uri="{FF2B5EF4-FFF2-40B4-BE49-F238E27FC236}">
                <a16:creationId xmlns:a16="http://schemas.microsoft.com/office/drawing/2014/main" id="{DA8ED8A5-71DB-CEEC-C7AF-7151C8BA6876}"/>
              </a:ext>
            </a:extLst>
          </p:cNvPr>
          <p:cNvSpPr>
            <a:spLocks noGrp="1"/>
          </p:cNvSpPr>
          <p:nvPr>
            <p:ph idx="1"/>
          </p:nvPr>
        </p:nvSpPr>
        <p:spPr/>
        <p:txBody>
          <a:bodyPr/>
          <a:lstStyle/>
          <a:p>
            <a:r>
              <a:rPr kumimoji="1" lang="ja-JP" altLang="en-US"/>
              <a:t>次の関数の最大値・最小値と、そのときの</a:t>
            </a:r>
            <a:r>
              <a:rPr kumimoji="1" lang="en-US" altLang="ja-JP" dirty="0"/>
              <a:t>  </a:t>
            </a:r>
            <a:r>
              <a:rPr kumimoji="1" lang="ja-JP" altLang="en-US"/>
              <a:t>の値を求めなさい。</a:t>
            </a:r>
            <a:endParaRPr kumimoji="1" lang="en-US" altLang="ja-JP" dirty="0"/>
          </a:p>
          <a:p>
            <a:endParaRPr kumimoji="1" lang="en-US" altLang="ja-JP" dirty="0"/>
          </a:p>
          <a:p>
            <a:r>
              <a:rPr kumimoji="1" lang="ja-JP" altLang="en-US"/>
              <a:t>ただし、　　　　　とする。</a:t>
            </a:r>
          </a:p>
        </p:txBody>
      </p:sp>
      <p:pic>
        <p:nvPicPr>
          <p:cNvPr id="5" name="図 4" descr="\documentclass{article}&#10;\usepackage{base, math_phys}&#10;\pagestyle{empty}&#10;\begin{document}&#10;\begin{equation*}&#10;    f(x) = \sin x + \sqrt{3}\sin x + 1&#10;\end{equation*}&#10;&#10;&#10;\end{document}" title="IguanaTex Picture Display">
            <a:extLst>
              <a:ext uri="{FF2B5EF4-FFF2-40B4-BE49-F238E27FC236}">
                <a16:creationId xmlns:a16="http://schemas.microsoft.com/office/drawing/2014/main" id="{D1DE09D8-F84B-D488-3B9E-8D0C60A197D3}"/>
              </a:ext>
            </a:extLst>
          </p:cNvPr>
          <p:cNvPicPr>
            <a:picLocks noChangeAspect="1"/>
          </p:cNvPicPr>
          <p:nvPr>
            <p:custDataLst>
              <p:tags r:id="rId1"/>
            </p:custDataLst>
          </p:nvPr>
        </p:nvPicPr>
        <p:blipFill>
          <a:blip r:embed="rId5"/>
          <a:stretch>
            <a:fillRect/>
          </a:stretch>
        </p:blipFill>
        <p:spPr>
          <a:xfrm>
            <a:off x="2514600" y="2933700"/>
            <a:ext cx="5842000" cy="609600"/>
          </a:xfrm>
          <a:prstGeom prst="rect">
            <a:avLst/>
          </a:prstGeom>
        </p:spPr>
      </p:pic>
      <p:pic>
        <p:nvPicPr>
          <p:cNvPr id="7" name="図 6" descr="\documentclass{article}&#10;\usepackage{base, math_phys}&#10;\pagestyle{empty}&#10;\begin{document}&#10;$x$&#10;&#10;&#10;\end{document}" title="IguanaTex Picture Display">
            <a:extLst>
              <a:ext uri="{FF2B5EF4-FFF2-40B4-BE49-F238E27FC236}">
                <a16:creationId xmlns:a16="http://schemas.microsoft.com/office/drawing/2014/main" id="{8021A52B-9A67-7186-00BD-B290E937CD2C}"/>
              </a:ext>
            </a:extLst>
          </p:cNvPr>
          <p:cNvPicPr>
            <a:picLocks noChangeAspect="1"/>
          </p:cNvPicPr>
          <p:nvPr>
            <p:custDataLst>
              <p:tags r:id="rId2"/>
            </p:custDataLst>
          </p:nvPr>
        </p:nvPicPr>
        <p:blipFill>
          <a:blip r:embed="rId6"/>
          <a:stretch>
            <a:fillRect/>
          </a:stretch>
        </p:blipFill>
        <p:spPr>
          <a:xfrm>
            <a:off x="11023600" y="2324100"/>
            <a:ext cx="254000" cy="254000"/>
          </a:xfrm>
          <a:prstGeom prst="rect">
            <a:avLst/>
          </a:prstGeom>
        </p:spPr>
      </p:pic>
      <p:pic>
        <p:nvPicPr>
          <p:cNvPr id="6" name="図 5" descr="\documentclass{article}&#10;\usepackage{base, math_phys}&#10;\pagestyle{empty}&#10;\begin{document}&#10;&#10;$0\leqq x \leqq 2\pi$&#10;&#10;&#10;\end{document}" title="IguanaTex Picture Display">
            <a:extLst>
              <a:ext uri="{FF2B5EF4-FFF2-40B4-BE49-F238E27FC236}">
                <a16:creationId xmlns:a16="http://schemas.microsoft.com/office/drawing/2014/main" id="{A8B6DD1E-5537-40F7-4E28-4CDB067E95AF}"/>
              </a:ext>
            </a:extLst>
          </p:cNvPr>
          <p:cNvPicPr>
            <a:picLocks noChangeAspect="1"/>
          </p:cNvPicPr>
          <p:nvPr>
            <p:custDataLst>
              <p:tags r:id="rId3"/>
            </p:custDataLst>
          </p:nvPr>
        </p:nvPicPr>
        <p:blipFill>
          <a:blip r:embed="rId7"/>
          <a:stretch>
            <a:fillRect/>
          </a:stretch>
        </p:blipFill>
        <p:spPr>
          <a:xfrm>
            <a:off x="3352800" y="4102100"/>
            <a:ext cx="2438400" cy="508000"/>
          </a:xfrm>
          <a:prstGeom prst="rect">
            <a:avLst/>
          </a:prstGeom>
        </p:spPr>
      </p:pic>
    </p:spTree>
    <p:extLst>
      <p:ext uri="{BB962C8B-B14F-4D97-AF65-F5344CB8AC3E}">
        <p14:creationId xmlns:p14="http://schemas.microsoft.com/office/powerpoint/2010/main" val="2082379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96DB19-E515-4F03-5982-D47AAEB78A75}"/>
              </a:ext>
            </a:extLst>
          </p:cNvPr>
          <p:cNvSpPr>
            <a:spLocks noGrp="1"/>
          </p:cNvSpPr>
          <p:nvPr>
            <p:ph type="title"/>
          </p:nvPr>
        </p:nvSpPr>
        <p:spPr/>
        <p:txBody>
          <a:bodyPr/>
          <a:lstStyle/>
          <a:p>
            <a:r>
              <a:rPr kumimoji="1" lang="ja-JP" altLang="en-US"/>
              <a:t>ワーク</a:t>
            </a:r>
            <a:r>
              <a:rPr kumimoji="1" lang="en-US" altLang="ja-JP" dirty="0"/>
              <a:t>1</a:t>
            </a:r>
            <a:r>
              <a:rPr kumimoji="1" lang="ja-JP" altLang="en-US"/>
              <a:t>　解答</a:t>
            </a:r>
          </a:p>
        </p:txBody>
      </p:sp>
      <p:sp>
        <p:nvSpPr>
          <p:cNvPr id="3" name="コンテンツ プレースホルダー 2">
            <a:extLst>
              <a:ext uri="{FF2B5EF4-FFF2-40B4-BE49-F238E27FC236}">
                <a16:creationId xmlns:a16="http://schemas.microsoft.com/office/drawing/2014/main" id="{6F9870CD-8A15-7EBE-9204-5DD0B9E4A1C3}"/>
              </a:ext>
            </a:extLst>
          </p:cNvPr>
          <p:cNvSpPr>
            <a:spLocks noGrp="1"/>
          </p:cNvSpPr>
          <p:nvPr>
            <p:ph idx="1"/>
          </p:nvPr>
        </p:nvSpPr>
        <p:spPr/>
        <p:txBody>
          <a:bodyPr/>
          <a:lstStyle/>
          <a:p>
            <a:r>
              <a:rPr kumimoji="1" lang="ja-JP" altLang="en-US"/>
              <a:t>三角関数の合成を行うことで、</a:t>
            </a:r>
            <a:endParaRPr kumimoji="1" lang="en-US" altLang="ja-JP" dirty="0"/>
          </a:p>
          <a:p>
            <a:endParaRPr kumimoji="1" lang="en-US" altLang="ja-JP" dirty="0"/>
          </a:p>
          <a:p>
            <a:endParaRPr kumimoji="1" lang="en-US" altLang="ja-JP" dirty="0"/>
          </a:p>
          <a:p>
            <a:endParaRPr kumimoji="1" lang="en-US" altLang="ja-JP" dirty="0"/>
          </a:p>
          <a:p>
            <a:pPr marL="0" indent="0">
              <a:buNone/>
            </a:pPr>
            <a:r>
              <a:rPr kumimoji="1" lang="ja-JP" altLang="en-US"/>
              <a:t>　となる。よって、　　　　　だから</a:t>
            </a:r>
            <a:r>
              <a:rPr kumimoji="1" lang="en-US" altLang="ja-JP" dirty="0"/>
              <a:t>(</a:t>
            </a:r>
            <a:r>
              <a:rPr kumimoji="1" lang="ja-JP" altLang="en-US"/>
              <a:t>単位円などを描けば容易に</a:t>
            </a:r>
            <a:r>
              <a:rPr kumimoji="1" lang="en-US" altLang="ja-JP" dirty="0"/>
              <a:t>)</a:t>
            </a:r>
          </a:p>
          <a:p>
            <a:pPr lvl="1"/>
            <a:r>
              <a:rPr kumimoji="1" lang="ja-JP" altLang="en-US"/>
              <a:t>最大値は</a:t>
            </a:r>
            <a:r>
              <a:rPr kumimoji="1" lang="en-US" altLang="ja-JP" dirty="0"/>
              <a:t> 3 </a:t>
            </a:r>
          </a:p>
          <a:p>
            <a:pPr lvl="1"/>
            <a:r>
              <a:rPr kumimoji="1" lang="ja-JP" altLang="en-US"/>
              <a:t>最小値はー</a:t>
            </a:r>
            <a:r>
              <a:rPr kumimoji="1" lang="en-US" altLang="ja-JP" dirty="0"/>
              <a:t>1</a:t>
            </a:r>
          </a:p>
          <a:p>
            <a:pPr marL="0" indent="0">
              <a:buNone/>
            </a:pPr>
            <a:r>
              <a:rPr kumimoji="1" lang="ja-JP" altLang="en-US"/>
              <a:t>　とわかる</a:t>
            </a:r>
            <a:endParaRPr kumimoji="1" lang="en-US" altLang="ja-JP" dirty="0"/>
          </a:p>
        </p:txBody>
      </p:sp>
      <p:pic>
        <p:nvPicPr>
          <p:cNvPr id="7" name="図 6" descr="\documentclass{article}&#10;\usepackage{base, math_phys}&#10;\pagestyle{empty}&#10;\begin{document}&#10;&#10;\begin{align*}&#10;    f(x) &amp;= 2\left(\frac{1}{2}\sin x + \frac{\sqrt{3}}{2}\cos x\right) + 1\\&#10;    &amp;= 2\sin \left(x + \frac{\pi}{3}\right) + 1&#10;\end{align*}&#10;&#10;&#10;\end{document}" title="IguanaTex Picture Display">
            <a:extLst>
              <a:ext uri="{FF2B5EF4-FFF2-40B4-BE49-F238E27FC236}">
                <a16:creationId xmlns:a16="http://schemas.microsoft.com/office/drawing/2014/main" id="{68E1ADE8-DDD0-F9E2-7C65-F12A77BF1ED9}"/>
              </a:ext>
            </a:extLst>
          </p:cNvPr>
          <p:cNvPicPr>
            <a:picLocks noChangeAspect="1"/>
          </p:cNvPicPr>
          <p:nvPr>
            <p:custDataLst>
              <p:tags r:id="rId1"/>
            </p:custDataLst>
          </p:nvPr>
        </p:nvPicPr>
        <p:blipFill>
          <a:blip r:embed="rId11"/>
          <a:stretch>
            <a:fillRect/>
          </a:stretch>
        </p:blipFill>
        <p:spPr>
          <a:xfrm>
            <a:off x="2667000" y="2908300"/>
            <a:ext cx="7620000" cy="2692400"/>
          </a:xfrm>
          <a:prstGeom prst="rect">
            <a:avLst/>
          </a:prstGeom>
        </p:spPr>
      </p:pic>
      <p:pic>
        <p:nvPicPr>
          <p:cNvPr id="25" name="図 24" descr="\documentclass{article}&#10;\usepackage{base, math_phys}&#10;\pagestyle{empty}&#10;\begin{document}&#10;&#10;$\left(x = \frac{\pi}{6}\right)$&#10;&#10;&#10;\end{document}" title="IguanaTex Picture Display">
            <a:extLst>
              <a:ext uri="{FF2B5EF4-FFF2-40B4-BE49-F238E27FC236}">
                <a16:creationId xmlns:a16="http://schemas.microsoft.com/office/drawing/2014/main" id="{ADA0BB31-B48B-2DD9-B407-20F1EDF18DFE}"/>
              </a:ext>
            </a:extLst>
          </p:cNvPr>
          <p:cNvPicPr>
            <a:picLocks noChangeAspect="1"/>
          </p:cNvPicPr>
          <p:nvPr>
            <p:custDataLst>
              <p:tags r:id="rId2"/>
            </p:custDataLst>
          </p:nvPr>
        </p:nvPicPr>
        <p:blipFill>
          <a:blip r:embed="rId12"/>
          <a:stretch>
            <a:fillRect/>
          </a:stretch>
        </p:blipFill>
        <p:spPr>
          <a:xfrm>
            <a:off x="4495800" y="6896100"/>
            <a:ext cx="1676400" cy="609600"/>
          </a:xfrm>
          <a:prstGeom prst="rect">
            <a:avLst/>
          </a:prstGeom>
        </p:spPr>
      </p:pic>
      <p:pic>
        <p:nvPicPr>
          <p:cNvPr id="27" name="図 26" descr="\documentclass{article}&#10;\usepackage{base, math_phys}&#10;\pagestyle{empty}&#10;\begin{document}&#10;&#10;$\left(x = \frac{7}{6}\pi\right)$&#10;&#10;&#10;\end{document}" title="IguanaTex Picture Display">
            <a:extLst>
              <a:ext uri="{FF2B5EF4-FFF2-40B4-BE49-F238E27FC236}">
                <a16:creationId xmlns:a16="http://schemas.microsoft.com/office/drawing/2014/main" id="{9B512F2C-CB10-4152-3470-F5CDE9D2DC70}"/>
              </a:ext>
            </a:extLst>
          </p:cNvPr>
          <p:cNvPicPr>
            <a:picLocks noChangeAspect="1"/>
          </p:cNvPicPr>
          <p:nvPr>
            <p:custDataLst>
              <p:tags r:id="rId3"/>
            </p:custDataLst>
          </p:nvPr>
        </p:nvPicPr>
        <p:blipFill>
          <a:blip r:embed="rId13"/>
          <a:stretch>
            <a:fillRect/>
          </a:stretch>
        </p:blipFill>
        <p:spPr>
          <a:xfrm>
            <a:off x="4495800" y="7682083"/>
            <a:ext cx="1930400" cy="660400"/>
          </a:xfrm>
          <a:prstGeom prst="rect">
            <a:avLst/>
          </a:prstGeom>
        </p:spPr>
      </p:pic>
      <p:grpSp>
        <p:nvGrpSpPr>
          <p:cNvPr id="23" name="グループ化 22">
            <a:extLst>
              <a:ext uri="{FF2B5EF4-FFF2-40B4-BE49-F238E27FC236}">
                <a16:creationId xmlns:a16="http://schemas.microsoft.com/office/drawing/2014/main" id="{92991A0A-5C95-2765-B94F-561B444A9CEA}"/>
              </a:ext>
            </a:extLst>
          </p:cNvPr>
          <p:cNvGrpSpPr/>
          <p:nvPr/>
        </p:nvGrpSpPr>
        <p:grpSpPr>
          <a:xfrm>
            <a:off x="11582400" y="6667500"/>
            <a:ext cx="5723021" cy="3431491"/>
            <a:chOff x="12268200" y="2260599"/>
            <a:chExt cx="5723021" cy="3431491"/>
          </a:xfrm>
        </p:grpSpPr>
        <p:sp>
          <p:nvSpPr>
            <p:cNvPr id="14" name="線吹き出し 1 (枠付き) 13">
              <a:extLst>
                <a:ext uri="{FF2B5EF4-FFF2-40B4-BE49-F238E27FC236}">
                  <a16:creationId xmlns:a16="http://schemas.microsoft.com/office/drawing/2014/main" id="{97F12241-28C2-4694-99E4-FA1BF2530F6B}"/>
                </a:ext>
              </a:extLst>
            </p:cNvPr>
            <p:cNvSpPr/>
            <p:nvPr/>
          </p:nvSpPr>
          <p:spPr>
            <a:xfrm>
              <a:off x="12268200" y="2260599"/>
              <a:ext cx="5715000" cy="3431491"/>
            </a:xfrm>
            <a:prstGeom prst="borderCallout1">
              <a:avLst>
                <a:gd name="adj1" fmla="val 22259"/>
                <a:gd name="adj2" fmla="val -1035"/>
                <a:gd name="adj3" fmla="val 32420"/>
                <a:gd name="adj4" fmla="val -81029"/>
              </a:avLst>
            </a:prstGeom>
            <a:solidFill>
              <a:schemeClr val="bg1"/>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a:extLst>
                <a:ext uri="{FF2B5EF4-FFF2-40B4-BE49-F238E27FC236}">
                  <a16:creationId xmlns:a16="http://schemas.microsoft.com/office/drawing/2014/main" id="{A865F503-F029-06D3-DE9C-F19F76A07FEB}"/>
                </a:ext>
              </a:extLst>
            </p:cNvPr>
            <p:cNvSpPr txBox="1"/>
            <p:nvPr/>
          </p:nvSpPr>
          <p:spPr>
            <a:xfrm>
              <a:off x="14943221" y="2383663"/>
              <a:ext cx="3048000" cy="523220"/>
            </a:xfrm>
            <a:prstGeom prst="rect">
              <a:avLst/>
            </a:prstGeom>
            <a:noFill/>
          </p:spPr>
          <p:txBody>
            <a:bodyPr wrap="square" rtlCol="0">
              <a:spAutoFit/>
            </a:bodyPr>
            <a:lstStyle/>
            <a:p>
              <a:r>
                <a:rPr kumimoji="1" lang="ja-JP" altLang="en-US" sz="2800">
                  <a:latin typeface="Hiragino Kaku Gothic Pro W3" panose="020B0300000000000000" pitchFamily="34" charset="-128"/>
                  <a:ea typeface="Hiragino Kaku Gothic Pro W3" panose="020B0300000000000000" pitchFamily="34" charset="-128"/>
                </a:rPr>
                <a:t>が</a:t>
              </a:r>
              <a:endParaRPr kumimoji="1" lang="en-US" altLang="ja-JP" sz="2800" dirty="0">
                <a:latin typeface="Hiragino Kaku Gothic Pro W3" panose="020B0300000000000000" pitchFamily="34" charset="-128"/>
                <a:ea typeface="Hiragino Kaku Gothic Pro W3" panose="020B0300000000000000" pitchFamily="34" charset="-128"/>
              </a:endParaRPr>
            </a:p>
          </p:txBody>
        </p:sp>
        <p:pic>
          <p:nvPicPr>
            <p:cNvPr id="17" name="図 16" descr="\documentclass{article}&#10;\usepackage{base, math_phys}&#10;\pagestyle{empty}&#10;\begin{document}&#10;&#10;$\sin \left(x + \frac{\pi}{3} \right)$&#10;&#10;&#10;\end{document}" title="IguanaTex Picture Display">
              <a:extLst>
                <a:ext uri="{FF2B5EF4-FFF2-40B4-BE49-F238E27FC236}">
                  <a16:creationId xmlns:a16="http://schemas.microsoft.com/office/drawing/2014/main" id="{1FC8D377-301E-D7F4-45E8-2BA28E14ECD9}"/>
                </a:ext>
              </a:extLst>
            </p:cNvPr>
            <p:cNvPicPr>
              <a:picLocks noChangeAspect="1"/>
            </p:cNvPicPr>
            <p:nvPr>
              <p:custDataLst>
                <p:tags r:id="rId6"/>
              </p:custDataLst>
            </p:nvPr>
          </p:nvPicPr>
          <p:blipFill>
            <a:blip r:embed="rId14"/>
            <a:stretch>
              <a:fillRect/>
            </a:stretch>
          </p:blipFill>
          <p:spPr>
            <a:xfrm>
              <a:off x="12634973" y="2373483"/>
              <a:ext cx="2274827" cy="580807"/>
            </a:xfrm>
            <a:prstGeom prst="rect">
              <a:avLst/>
            </a:prstGeom>
          </p:spPr>
        </p:pic>
        <p:sp>
          <p:nvSpPr>
            <p:cNvPr id="18" name="テキスト ボックス 17">
              <a:extLst>
                <a:ext uri="{FF2B5EF4-FFF2-40B4-BE49-F238E27FC236}">
                  <a16:creationId xmlns:a16="http://schemas.microsoft.com/office/drawing/2014/main" id="{64E77DA4-E395-9287-5A1C-99851C6854FB}"/>
                </a:ext>
              </a:extLst>
            </p:cNvPr>
            <p:cNvSpPr txBox="1"/>
            <p:nvPr/>
          </p:nvSpPr>
          <p:spPr>
            <a:xfrm>
              <a:off x="12507776" y="3084470"/>
              <a:ext cx="5310657" cy="523220"/>
            </a:xfrm>
            <a:prstGeom prst="rect">
              <a:avLst/>
            </a:prstGeom>
            <a:noFill/>
          </p:spPr>
          <p:txBody>
            <a:bodyPr wrap="square" rtlCol="0">
              <a:spAutoFit/>
            </a:bodyPr>
            <a:lstStyle/>
            <a:p>
              <a:r>
                <a:rPr kumimoji="1" lang="ja-JP" altLang="en-US" sz="2800" b="1" u="sng">
                  <a:latin typeface="Hiragino Kaku Gothic Pro W6" panose="020B0300000000000000" pitchFamily="34" charset="-128"/>
                  <a:ea typeface="Hiragino Kaku Gothic Pro W6" panose="020B0300000000000000" pitchFamily="34" charset="-128"/>
                </a:rPr>
                <a:t>最大値を取る</a:t>
              </a:r>
              <a:r>
                <a:rPr kumimoji="1" lang="ja-JP" altLang="en-US" sz="2800">
                  <a:latin typeface="Hiragino Kaku Gothic Pro W3" panose="020B0300000000000000" pitchFamily="34" charset="-128"/>
                  <a:ea typeface="Hiragino Kaku Gothic Pro W3" panose="020B0300000000000000" pitchFamily="34" charset="-128"/>
                </a:rPr>
                <a:t>のは</a:t>
              </a:r>
              <a:endParaRPr kumimoji="1" lang="en-US" altLang="ja-JP" sz="2800" dirty="0">
                <a:latin typeface="Hiragino Kaku Gothic Pro W3" panose="020B0300000000000000" pitchFamily="34" charset="-128"/>
                <a:ea typeface="Hiragino Kaku Gothic Pro W3" panose="020B0300000000000000" pitchFamily="34" charset="-128"/>
              </a:endParaRPr>
            </a:p>
          </p:txBody>
        </p:sp>
        <p:pic>
          <p:nvPicPr>
            <p:cNvPr id="12" name="図 11" descr="\documentclass{article}&#10;\usepackage{base, math_phys}&#10;\pagestyle{empty}&#10;\begin{document}&#10;&#10;$x + \frac{\pi}{3}= \frac{\pi}{2}$&#10;&#10;&#10;\end{document}" title="IguanaTex Picture Display">
              <a:extLst>
                <a:ext uri="{FF2B5EF4-FFF2-40B4-BE49-F238E27FC236}">
                  <a16:creationId xmlns:a16="http://schemas.microsoft.com/office/drawing/2014/main" id="{7C25371A-2F17-B50B-04C1-016A757E804F}"/>
                </a:ext>
              </a:extLst>
            </p:cNvPr>
            <p:cNvPicPr>
              <a:picLocks noChangeAspect="1"/>
            </p:cNvPicPr>
            <p:nvPr>
              <p:custDataLst>
                <p:tags r:id="rId7"/>
              </p:custDataLst>
            </p:nvPr>
          </p:nvPicPr>
          <p:blipFill>
            <a:blip r:embed="rId15"/>
            <a:stretch>
              <a:fillRect/>
            </a:stretch>
          </p:blipFill>
          <p:spPr>
            <a:xfrm>
              <a:off x="13185611" y="3623555"/>
              <a:ext cx="2464989" cy="602553"/>
            </a:xfrm>
            <a:prstGeom prst="rect">
              <a:avLst/>
            </a:prstGeom>
          </p:spPr>
        </p:pic>
        <p:sp>
          <p:nvSpPr>
            <p:cNvPr id="21" name="テキスト ボックス 20">
              <a:extLst>
                <a:ext uri="{FF2B5EF4-FFF2-40B4-BE49-F238E27FC236}">
                  <a16:creationId xmlns:a16="http://schemas.microsoft.com/office/drawing/2014/main" id="{24FA978E-1299-2316-D73F-E695E426427E}"/>
                </a:ext>
              </a:extLst>
            </p:cNvPr>
            <p:cNvSpPr txBox="1"/>
            <p:nvPr/>
          </p:nvSpPr>
          <p:spPr>
            <a:xfrm>
              <a:off x="12470371" y="4305902"/>
              <a:ext cx="5310657" cy="523220"/>
            </a:xfrm>
            <a:prstGeom prst="rect">
              <a:avLst/>
            </a:prstGeom>
            <a:noFill/>
          </p:spPr>
          <p:txBody>
            <a:bodyPr wrap="square" rtlCol="0">
              <a:spAutoFit/>
            </a:bodyPr>
            <a:lstStyle/>
            <a:p>
              <a:r>
                <a:rPr kumimoji="1" lang="ja-JP" altLang="en-US" sz="2800" b="1" u="sng">
                  <a:latin typeface="Hiragino Kaku Gothic Pro W6" panose="020B0300000000000000" pitchFamily="34" charset="-128"/>
                  <a:ea typeface="Hiragino Kaku Gothic Pro W6" panose="020B0300000000000000" pitchFamily="34" charset="-128"/>
                </a:rPr>
                <a:t>最小値を取る</a:t>
              </a:r>
              <a:r>
                <a:rPr kumimoji="1" lang="ja-JP" altLang="en-US" sz="2800">
                  <a:latin typeface="Hiragino Kaku Gothic Pro W3" panose="020B0300000000000000" pitchFamily="34" charset="-128"/>
                  <a:ea typeface="Hiragino Kaku Gothic Pro W3" panose="020B0300000000000000" pitchFamily="34" charset="-128"/>
                </a:rPr>
                <a:t>のは</a:t>
              </a:r>
              <a:endParaRPr kumimoji="1" lang="en-US" altLang="ja-JP" sz="2800" dirty="0">
                <a:latin typeface="Hiragino Kaku Gothic Pro W3" panose="020B0300000000000000" pitchFamily="34" charset="-128"/>
                <a:ea typeface="Hiragino Kaku Gothic Pro W3" panose="020B0300000000000000" pitchFamily="34" charset="-128"/>
              </a:endParaRPr>
            </a:p>
          </p:txBody>
        </p:sp>
        <p:pic>
          <p:nvPicPr>
            <p:cNvPr id="22" name="図 21" descr="\documentclass{article}&#10;\usepackage{base, math_phys}&#10;\pagestyle{empty}&#10;\begin{document}&#10;&#10;$x + \frac{\pi}{3}= \frac{3}{2}\pi$&#10;&#10;&#10;\end{document}" title="IguanaTex Picture Display">
              <a:extLst>
                <a:ext uri="{FF2B5EF4-FFF2-40B4-BE49-F238E27FC236}">
                  <a16:creationId xmlns:a16="http://schemas.microsoft.com/office/drawing/2014/main" id="{FE0464D1-9189-CA55-1E1A-CFE974CD8891}"/>
                </a:ext>
              </a:extLst>
            </p:cNvPr>
            <p:cNvPicPr>
              <a:picLocks noChangeAspect="1"/>
            </p:cNvPicPr>
            <p:nvPr>
              <p:custDataLst>
                <p:tags r:id="rId8"/>
              </p:custDataLst>
            </p:nvPr>
          </p:nvPicPr>
          <p:blipFill>
            <a:blip r:embed="rId16"/>
            <a:stretch>
              <a:fillRect/>
            </a:stretch>
          </p:blipFill>
          <p:spPr>
            <a:xfrm>
              <a:off x="13185611" y="4888083"/>
              <a:ext cx="2670132" cy="640832"/>
            </a:xfrm>
            <a:prstGeom prst="rect">
              <a:avLst/>
            </a:prstGeom>
          </p:spPr>
        </p:pic>
      </p:grpSp>
      <p:pic>
        <p:nvPicPr>
          <p:cNvPr id="4" name="図 3" descr="\documentclass{article}&#10;\usepackage{base, math_phys}&#10;\pagestyle{empty}&#10;\begin{document}&#10;&#10;$0\leqq x \leqq 2\pi$&#10;&#10;&#10;\end{document}" title="IguanaTex Picture Display">
            <a:extLst>
              <a:ext uri="{FF2B5EF4-FFF2-40B4-BE49-F238E27FC236}">
                <a16:creationId xmlns:a16="http://schemas.microsoft.com/office/drawing/2014/main" id="{66A7D8C7-76B0-5F2F-3644-451098A4A6E5}"/>
              </a:ext>
            </a:extLst>
          </p:cNvPr>
          <p:cNvPicPr>
            <a:picLocks noChangeAspect="1"/>
          </p:cNvPicPr>
          <p:nvPr>
            <p:custDataLst>
              <p:tags r:id="rId4"/>
            </p:custDataLst>
          </p:nvPr>
        </p:nvPicPr>
        <p:blipFill>
          <a:blip r:embed="rId17"/>
          <a:stretch>
            <a:fillRect/>
          </a:stretch>
        </p:blipFill>
        <p:spPr>
          <a:xfrm>
            <a:off x="5465482" y="6028004"/>
            <a:ext cx="2438400" cy="508000"/>
          </a:xfrm>
          <a:prstGeom prst="rect">
            <a:avLst/>
          </a:prstGeom>
        </p:spPr>
      </p:pic>
      <p:pic>
        <p:nvPicPr>
          <p:cNvPr id="33" name="図 32" descr="\documentclass{article}&#10;\usepackage{base, math_phys}&#10;\pagestyle{empty}&#10;\begin{document}&#10;&#10;&#10;\begin{tikzpicture}[scale=2]&#10;    % Draw unit circle&#10;    \draw[thick] (0,0) circle(1);&#10;    &#10;    % Draw xi and eta axes&#10;    \draw[-&gt;] (-1.3,0) -- (1.3,0) node[below] {$\xi$};&#10;    \draw[-&gt;] (0,-1.1) -- (0,1.3) node[left] {$\eta$};&#10;&#10;    \coordinate (A) at (0,1);&#10;    \coordinate (B) at (0,-1);&#10;    \coordinate (O) at (0,0);&#10;    \coordinate (C) at (1,0);&#10;    &#10;    % Mark angles at pi/2 and 3pi/2&#10;&#10;    \path pic[draw=red, -&gt;, thick, angle eccentricity=1.2, angle radius=0.7cm] {angle=C--O--A};&#10;    \path pic[draw=blue, -&gt;, thick, angle eccentricity=1.2, angle radius=0.5cm] {angle=C--O--B};&#10;    \node at (0.15, 0.3)[above right]{$x+\frac{\pi}{3}=\frac{\pi}{2}$};&#10;    \node at (-0.1, -0.3)[left]{$x+\frac{\pi}{3}=\frac{3}{2}\pi$};&#10;    \node at (O) [below right] {O};&#10;    \node at (0,1) [above right]{$1$};&#10;    \node at (C) [above right]{$1$};&#10;\end{tikzpicture}&#10;&#10;&#10;\end{document}" title="IguanaTex Picture Display">
            <a:extLst>
              <a:ext uri="{FF2B5EF4-FFF2-40B4-BE49-F238E27FC236}">
                <a16:creationId xmlns:a16="http://schemas.microsoft.com/office/drawing/2014/main" id="{103986E0-329E-9EF3-3B88-C6E5262B00C2}"/>
              </a:ext>
            </a:extLst>
          </p:cNvPr>
          <p:cNvPicPr>
            <a:picLocks noChangeAspect="1"/>
          </p:cNvPicPr>
          <p:nvPr>
            <p:custDataLst>
              <p:tags r:id="rId5"/>
            </p:custDataLst>
          </p:nvPr>
        </p:nvPicPr>
        <p:blipFill>
          <a:blip r:embed="rId18"/>
          <a:stretch>
            <a:fillRect/>
          </a:stretch>
        </p:blipFill>
        <p:spPr>
          <a:xfrm>
            <a:off x="11846176" y="758855"/>
            <a:ext cx="5459245" cy="5095295"/>
          </a:xfrm>
          <a:prstGeom prst="rect">
            <a:avLst/>
          </a:prstGeom>
        </p:spPr>
      </p:pic>
    </p:spTree>
    <p:extLst>
      <p:ext uri="{BB962C8B-B14F-4D97-AF65-F5344CB8AC3E}">
        <p14:creationId xmlns:p14="http://schemas.microsoft.com/office/powerpoint/2010/main" val="329336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568039B-A061-37B0-85BF-92FE99530060}"/>
              </a:ext>
            </a:extLst>
          </p:cNvPr>
          <p:cNvSpPr>
            <a:spLocks noGrp="1"/>
          </p:cNvSpPr>
          <p:nvPr>
            <p:ph type="title"/>
          </p:nvPr>
        </p:nvSpPr>
        <p:spPr/>
        <p:txBody>
          <a:bodyPr/>
          <a:lstStyle/>
          <a:p>
            <a:r>
              <a:rPr kumimoji="1" lang="ja-JP" altLang="en-US"/>
              <a:t>ワーク</a:t>
            </a:r>
            <a:r>
              <a:rPr kumimoji="1" lang="en-US" altLang="ja-JP" dirty="0"/>
              <a:t>2</a:t>
            </a:r>
            <a:endParaRPr kumimoji="1" lang="ja-JP" altLang="en-US"/>
          </a:p>
        </p:txBody>
      </p:sp>
      <p:sp>
        <p:nvSpPr>
          <p:cNvPr id="3" name="コンテンツ プレースホルダー 2">
            <a:extLst>
              <a:ext uri="{FF2B5EF4-FFF2-40B4-BE49-F238E27FC236}">
                <a16:creationId xmlns:a16="http://schemas.microsoft.com/office/drawing/2014/main" id="{7898CAC8-F6A1-9086-8B9D-3C5EA39A5DE1}"/>
              </a:ext>
            </a:extLst>
          </p:cNvPr>
          <p:cNvSpPr>
            <a:spLocks noGrp="1"/>
          </p:cNvSpPr>
          <p:nvPr>
            <p:ph idx="1"/>
          </p:nvPr>
        </p:nvSpPr>
        <p:spPr/>
        <p:txBody>
          <a:bodyPr/>
          <a:lstStyle/>
          <a:p>
            <a:r>
              <a:rPr kumimoji="1" lang="ja-JP" altLang="en-US"/>
              <a:t>次の関数の最大値・最小値と、そのときの</a:t>
            </a:r>
            <a:r>
              <a:rPr kumimoji="1" lang="en-US" altLang="ja-JP" dirty="0"/>
              <a:t>  </a:t>
            </a:r>
            <a:r>
              <a:rPr kumimoji="1" lang="ja-JP" altLang="en-US"/>
              <a:t>の値を求めなさい。</a:t>
            </a:r>
            <a:endParaRPr kumimoji="1" lang="en-US" altLang="ja-JP" dirty="0"/>
          </a:p>
          <a:p>
            <a:pPr marL="1200150" lvl="1" indent="-742950">
              <a:buFont typeface="+mj-lt"/>
              <a:buAutoNum type="arabicPeriod"/>
            </a:pPr>
            <a:r>
              <a:rPr kumimoji="1" lang="ja-JP" altLang="en-US"/>
              <a:t>　</a:t>
            </a:r>
            <a:endParaRPr kumimoji="1" lang="en-US" altLang="ja-JP" dirty="0"/>
          </a:p>
          <a:p>
            <a:pPr marL="1200150" lvl="1" indent="-742950">
              <a:buFont typeface="+mj-lt"/>
              <a:buAutoNum type="arabicPeriod"/>
            </a:pPr>
            <a:r>
              <a:rPr kumimoji="1" lang="ja-JP" altLang="en-US"/>
              <a:t>　</a:t>
            </a:r>
            <a:endParaRPr kumimoji="1" lang="en-US" altLang="ja-JP" dirty="0"/>
          </a:p>
          <a:p>
            <a:r>
              <a:rPr kumimoji="1" lang="ja-JP" altLang="en-US"/>
              <a:t>また、</a:t>
            </a:r>
            <a:r>
              <a:rPr kumimoji="1" lang="en-US" altLang="ja-JP" dirty="0"/>
              <a:t>1., 2. </a:t>
            </a:r>
            <a:r>
              <a:rPr kumimoji="1" lang="ja-JP" altLang="en-US"/>
              <a:t>の解答を比較して、気づいたことを自由に記しなさい。</a:t>
            </a:r>
            <a:endParaRPr kumimoji="1" lang="en-US" altLang="ja-JP" dirty="0"/>
          </a:p>
          <a:p>
            <a:pPr marL="0" indent="0">
              <a:buNone/>
            </a:pPr>
            <a:r>
              <a:rPr kumimoji="1" lang="ja-JP" altLang="en-US" sz="3600"/>
              <a:t>⚠️</a:t>
            </a:r>
            <a:r>
              <a:rPr kumimoji="1" lang="ja-JP" altLang="en-US" sz="3600" b="1" u="sng">
                <a:latin typeface="Hiragino Kaku Gothic Pro W6" panose="020B0300000000000000" pitchFamily="34" charset="-128"/>
                <a:ea typeface="Hiragino Kaku Gothic Pro W6" panose="020B0300000000000000" pitchFamily="34" charset="-128"/>
              </a:rPr>
              <a:t>注意</a:t>
            </a:r>
            <a:r>
              <a:rPr kumimoji="1" lang="en-US" altLang="ja-JP" sz="3600" b="1" u="sng" dirty="0">
                <a:latin typeface="Hiragino Kaku Gothic Pro W6" panose="020B0300000000000000" pitchFamily="34" charset="-128"/>
                <a:ea typeface="Hiragino Kaku Gothic Pro W6" panose="020B0300000000000000" pitchFamily="34" charset="-128"/>
              </a:rPr>
              <a:t>.</a:t>
            </a:r>
            <a:r>
              <a:rPr kumimoji="1" lang="en-US" altLang="ja-JP" sz="3600" dirty="0"/>
              <a:t> Desmos</a:t>
            </a:r>
            <a:r>
              <a:rPr kumimoji="1" lang="ja-JP" altLang="en-US" sz="3600"/>
              <a:t>や</a:t>
            </a:r>
            <a:r>
              <a:rPr kumimoji="1" lang="en-US" altLang="ja-JP" sz="3600" dirty="0"/>
              <a:t>GeoGebra</a:t>
            </a:r>
            <a:r>
              <a:rPr kumimoji="1" lang="ja-JP" altLang="en-US" sz="3600"/>
              <a:t>を使っても良い</a:t>
            </a:r>
            <a:endParaRPr kumimoji="1" lang="en-US" altLang="ja-JP" sz="3600" dirty="0"/>
          </a:p>
        </p:txBody>
      </p:sp>
      <p:pic>
        <p:nvPicPr>
          <p:cNvPr id="5" name="図 4" descr="\documentclass{article}&#10;\usepackage{base, math_phys}&#10;\pagestyle{empty}&#10;\begin{document}&#10;&#10;\begin{equation*}&#10;    f(x) = 2\sin x + \sqrt{2}\cos \left(x + \frac{\pi}{4}\right) + 1&#10;\end{equation*}&#10;&#10;&#10;\end{document}" title="IguanaTex Picture Display">
            <a:extLst>
              <a:ext uri="{FF2B5EF4-FFF2-40B4-BE49-F238E27FC236}">
                <a16:creationId xmlns:a16="http://schemas.microsoft.com/office/drawing/2014/main" id="{6CB1ECF3-1905-BA9D-478E-48C6D1880112}"/>
              </a:ext>
            </a:extLst>
          </p:cNvPr>
          <p:cNvPicPr>
            <a:picLocks noChangeAspect="1"/>
          </p:cNvPicPr>
          <p:nvPr>
            <p:custDataLst>
              <p:tags r:id="rId1"/>
            </p:custDataLst>
          </p:nvPr>
        </p:nvPicPr>
        <p:blipFill>
          <a:blip r:embed="rId5"/>
          <a:stretch>
            <a:fillRect/>
          </a:stretch>
        </p:blipFill>
        <p:spPr>
          <a:xfrm>
            <a:off x="1981200" y="2914035"/>
            <a:ext cx="7620000" cy="934065"/>
          </a:xfrm>
          <a:prstGeom prst="rect">
            <a:avLst/>
          </a:prstGeom>
        </p:spPr>
      </p:pic>
      <p:pic>
        <p:nvPicPr>
          <p:cNvPr id="6" name="図 5" descr="\documentclass{article}&#10;\usepackage{base, math_phys}&#10;\pagestyle{empty}&#10;\begin{document}&#10;&#10;\begin{equation*}&#10;    g(x) = 2\sin x + \sqrt{2}\cos 2x + 1&#10;\end{equation*}&#10;&#10;&#10;\end{document}" title="IguanaTex Picture Display">
            <a:extLst>
              <a:ext uri="{FF2B5EF4-FFF2-40B4-BE49-F238E27FC236}">
                <a16:creationId xmlns:a16="http://schemas.microsoft.com/office/drawing/2014/main" id="{AC740637-5085-95F0-A646-82EAFFA0AA49}"/>
              </a:ext>
            </a:extLst>
          </p:cNvPr>
          <p:cNvPicPr>
            <a:picLocks noChangeAspect="1"/>
          </p:cNvPicPr>
          <p:nvPr>
            <p:custDataLst>
              <p:tags r:id="rId2"/>
            </p:custDataLst>
          </p:nvPr>
        </p:nvPicPr>
        <p:blipFill>
          <a:blip r:embed="rId6"/>
          <a:stretch>
            <a:fillRect/>
          </a:stretch>
        </p:blipFill>
        <p:spPr>
          <a:xfrm>
            <a:off x="1981200" y="3848100"/>
            <a:ext cx="6506940" cy="614829"/>
          </a:xfrm>
          <a:prstGeom prst="rect">
            <a:avLst/>
          </a:prstGeom>
        </p:spPr>
      </p:pic>
      <p:pic>
        <p:nvPicPr>
          <p:cNvPr id="7" name="図 6" descr="\documentclass{article}&#10;\usepackage{base, math_phys}&#10;\pagestyle{empty}&#10;\begin{document}&#10;$x$&#10;&#10;&#10;\end{document}" title="IguanaTex Picture Display">
            <a:extLst>
              <a:ext uri="{FF2B5EF4-FFF2-40B4-BE49-F238E27FC236}">
                <a16:creationId xmlns:a16="http://schemas.microsoft.com/office/drawing/2014/main" id="{747AA98C-B289-5284-75A3-22E72A8209E0}"/>
              </a:ext>
            </a:extLst>
          </p:cNvPr>
          <p:cNvPicPr>
            <a:picLocks noChangeAspect="1"/>
          </p:cNvPicPr>
          <p:nvPr>
            <p:custDataLst>
              <p:tags r:id="rId3"/>
            </p:custDataLst>
          </p:nvPr>
        </p:nvPicPr>
        <p:blipFill>
          <a:blip r:embed="rId7"/>
          <a:stretch>
            <a:fillRect/>
          </a:stretch>
        </p:blipFill>
        <p:spPr>
          <a:xfrm>
            <a:off x="11023600" y="2324100"/>
            <a:ext cx="254000" cy="254000"/>
          </a:xfrm>
          <a:prstGeom prst="rect">
            <a:avLst/>
          </a:prstGeom>
        </p:spPr>
      </p:pic>
      <p:pic>
        <p:nvPicPr>
          <p:cNvPr id="1028" name="Picture 4">
            <a:extLst>
              <a:ext uri="{FF2B5EF4-FFF2-40B4-BE49-F238E27FC236}">
                <a16:creationId xmlns:a16="http://schemas.microsoft.com/office/drawing/2014/main" id="{B2C97C9E-3593-FCE1-3ACC-AEC47979CC82}"/>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6470" t="7398" r="6470" b="5541"/>
          <a:stretch/>
        </p:blipFill>
        <p:spPr bwMode="auto">
          <a:xfrm>
            <a:off x="4343401" y="6819900"/>
            <a:ext cx="2895600" cy="2895600"/>
          </a:xfrm>
          <a:prstGeom prst="rect">
            <a:avLst/>
          </a:prstGeom>
          <a:noFill/>
          <a:extLst>
            <a:ext uri="{909E8E84-426E-40DD-AFC4-6F175D3DCCD1}">
              <a14:hiddenFill xmlns:a14="http://schemas.microsoft.com/office/drawing/2010/main">
                <a:solidFill>
                  <a:srgbClr val="FFFFFF"/>
                </a:solidFill>
              </a14:hiddenFill>
            </a:ext>
          </a:extLst>
        </p:spPr>
      </p:pic>
      <p:sp>
        <p:nvSpPr>
          <p:cNvPr id="8" name="テキスト ボックス 7">
            <a:extLst>
              <a:ext uri="{FF2B5EF4-FFF2-40B4-BE49-F238E27FC236}">
                <a16:creationId xmlns:a16="http://schemas.microsoft.com/office/drawing/2014/main" id="{45F4AC94-B5C2-8E4B-EAD5-9B5B81EE394E}"/>
              </a:ext>
            </a:extLst>
          </p:cNvPr>
          <p:cNvSpPr txBox="1"/>
          <p:nvPr/>
        </p:nvSpPr>
        <p:spPr>
          <a:xfrm>
            <a:off x="4991099" y="9592408"/>
            <a:ext cx="1600200" cy="523220"/>
          </a:xfrm>
          <a:prstGeom prst="rect">
            <a:avLst/>
          </a:prstGeom>
          <a:noFill/>
        </p:spPr>
        <p:txBody>
          <a:bodyPr wrap="square" rtlCol="0">
            <a:spAutoFit/>
          </a:bodyPr>
          <a:lstStyle/>
          <a:p>
            <a:pPr algn="ctr"/>
            <a:r>
              <a:rPr kumimoji="1" lang="en-US" altLang="ja-JP" sz="2800" dirty="0">
                <a:latin typeface="Hiragino Kaku Gothic Pro W3" panose="020B0300000000000000" pitchFamily="34" charset="-128"/>
                <a:ea typeface="Hiragino Kaku Gothic Pro W3" panose="020B0300000000000000" pitchFamily="34" charset="-128"/>
              </a:rPr>
              <a:t>Desmos</a:t>
            </a:r>
            <a:endParaRPr kumimoji="1" lang="ja-JP" altLang="en-US" sz="2800">
              <a:latin typeface="Hiragino Kaku Gothic Pro W3" panose="020B0300000000000000" pitchFamily="34" charset="-128"/>
              <a:ea typeface="Hiragino Kaku Gothic Pro W3" panose="020B0300000000000000" pitchFamily="34" charset="-128"/>
            </a:endParaRPr>
          </a:p>
        </p:txBody>
      </p:sp>
      <p:sp>
        <p:nvSpPr>
          <p:cNvPr id="10" name="テキスト ボックス 9">
            <a:extLst>
              <a:ext uri="{FF2B5EF4-FFF2-40B4-BE49-F238E27FC236}">
                <a16:creationId xmlns:a16="http://schemas.microsoft.com/office/drawing/2014/main" id="{0D2A1660-7494-0767-2941-A6FCFAB4C19B}"/>
              </a:ext>
            </a:extLst>
          </p:cNvPr>
          <p:cNvSpPr txBox="1"/>
          <p:nvPr/>
        </p:nvSpPr>
        <p:spPr>
          <a:xfrm>
            <a:off x="10201275" y="9606290"/>
            <a:ext cx="2152650" cy="523220"/>
          </a:xfrm>
          <a:prstGeom prst="rect">
            <a:avLst/>
          </a:prstGeom>
          <a:noFill/>
        </p:spPr>
        <p:txBody>
          <a:bodyPr wrap="square" rtlCol="0">
            <a:spAutoFit/>
          </a:bodyPr>
          <a:lstStyle/>
          <a:p>
            <a:pPr algn="ctr"/>
            <a:r>
              <a:rPr kumimoji="1" lang="en-US" altLang="ja-JP" sz="2800" dirty="0">
                <a:latin typeface="Hiragino Kaku Gothic Pro W3" panose="020B0300000000000000" pitchFamily="34" charset="-128"/>
                <a:ea typeface="Hiragino Kaku Gothic Pro W3" panose="020B0300000000000000" pitchFamily="34" charset="-128"/>
              </a:rPr>
              <a:t>GeoGebra</a:t>
            </a:r>
            <a:endParaRPr kumimoji="1" lang="ja-JP" altLang="en-US" sz="2800">
              <a:latin typeface="Hiragino Kaku Gothic Pro W3" panose="020B0300000000000000" pitchFamily="34" charset="-128"/>
              <a:ea typeface="Hiragino Kaku Gothic Pro W3" panose="020B0300000000000000" pitchFamily="34" charset="-128"/>
            </a:endParaRPr>
          </a:p>
        </p:txBody>
      </p:sp>
      <p:pic>
        <p:nvPicPr>
          <p:cNvPr id="1026" name="Picture 2">
            <a:extLst>
              <a:ext uri="{FF2B5EF4-FFF2-40B4-BE49-F238E27FC236}">
                <a16:creationId xmlns:a16="http://schemas.microsoft.com/office/drawing/2014/main" id="{4856F157-B3F6-B449-2111-852C06340D7F}"/>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5469" t="7031" r="5469" b="6251"/>
          <a:stretch/>
        </p:blipFill>
        <p:spPr bwMode="auto">
          <a:xfrm>
            <a:off x="9601200" y="6734422"/>
            <a:ext cx="3048001" cy="2967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07112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24184A-1E62-E21B-F918-2D4C1B0120E3}"/>
              </a:ext>
            </a:extLst>
          </p:cNvPr>
          <p:cNvSpPr>
            <a:spLocks noGrp="1"/>
          </p:cNvSpPr>
          <p:nvPr>
            <p:ph type="title"/>
          </p:nvPr>
        </p:nvSpPr>
        <p:spPr/>
        <p:txBody>
          <a:bodyPr/>
          <a:lstStyle/>
          <a:p>
            <a:r>
              <a:rPr kumimoji="1" lang="ja-JP" altLang="en-US"/>
              <a:t>ワーク</a:t>
            </a:r>
            <a:r>
              <a:rPr kumimoji="1" lang="en-US" altLang="ja-JP" dirty="0"/>
              <a:t>2</a:t>
            </a:r>
            <a:r>
              <a:rPr kumimoji="1" lang="ja-JP" altLang="en-US"/>
              <a:t>（</a:t>
            </a:r>
            <a:r>
              <a:rPr kumimoji="1" lang="en-US" altLang="ja-JP" dirty="0"/>
              <a:t>25</a:t>
            </a:r>
            <a:r>
              <a:rPr kumimoji="1" lang="ja-JP" altLang="en-US"/>
              <a:t>分）　作業要領</a:t>
            </a:r>
          </a:p>
        </p:txBody>
      </p:sp>
      <p:sp>
        <p:nvSpPr>
          <p:cNvPr id="3" name="コンテンツ プレースホルダー 2">
            <a:extLst>
              <a:ext uri="{FF2B5EF4-FFF2-40B4-BE49-F238E27FC236}">
                <a16:creationId xmlns:a16="http://schemas.microsoft.com/office/drawing/2014/main" id="{B4954189-72C3-97CE-AF6A-12DD82D857CA}"/>
              </a:ext>
            </a:extLst>
          </p:cNvPr>
          <p:cNvSpPr>
            <a:spLocks noGrp="1"/>
          </p:cNvSpPr>
          <p:nvPr>
            <p:ph idx="1"/>
          </p:nvPr>
        </p:nvSpPr>
        <p:spPr>
          <a:xfrm>
            <a:off x="838200" y="2068683"/>
            <a:ext cx="16916400" cy="8104017"/>
          </a:xfrm>
        </p:spPr>
        <p:txBody>
          <a:bodyPr>
            <a:normAutofit fontScale="77500" lnSpcReduction="20000"/>
          </a:bodyPr>
          <a:lstStyle/>
          <a:p>
            <a:r>
              <a:rPr kumimoji="1" lang="ja-JP" altLang="en-US"/>
              <a:t>ペアで分担して問題を解く</a:t>
            </a:r>
            <a:endParaRPr kumimoji="1" lang="en-US" altLang="ja-JP" dirty="0"/>
          </a:p>
          <a:p>
            <a:pPr lvl="1"/>
            <a:r>
              <a:rPr kumimoji="1" lang="ja-JP" altLang="en-US"/>
              <a:t>できればどちらも違う解法で解けると良い</a:t>
            </a:r>
            <a:endParaRPr kumimoji="1" lang="en-US" altLang="ja-JP" dirty="0"/>
          </a:p>
          <a:p>
            <a:pPr lvl="1"/>
            <a:r>
              <a:rPr kumimoji="1" lang="ja-JP" altLang="en-US"/>
              <a:t>問題を解いたら、ペアの人に自分の解法を説明しよう</a:t>
            </a:r>
            <a:endParaRPr kumimoji="1" lang="en-US" altLang="ja-JP" dirty="0"/>
          </a:p>
          <a:p>
            <a:r>
              <a:rPr kumimoji="1" lang="ja-JP" altLang="en-US"/>
              <a:t>自分の出した答えとペアの人が出した答えを比較して、それぞれの答えの特徴を考察しよう</a:t>
            </a:r>
            <a:endParaRPr kumimoji="1" lang="en-US" altLang="ja-JP" dirty="0"/>
          </a:p>
          <a:p>
            <a:pPr lvl="1"/>
            <a:r>
              <a:rPr kumimoji="1" lang="ja-JP" altLang="en-US"/>
              <a:t>ヒント</a:t>
            </a:r>
            <a:r>
              <a:rPr kumimoji="1" lang="en-US" altLang="ja-JP" dirty="0"/>
              <a:t>1</a:t>
            </a:r>
            <a:r>
              <a:rPr kumimoji="1" lang="ja-JP" altLang="en-US"/>
              <a:t>／グラフを描くと特徴がわかりやすいかもしれない</a:t>
            </a:r>
            <a:endParaRPr kumimoji="1" lang="en-US" altLang="ja-JP" dirty="0"/>
          </a:p>
          <a:p>
            <a:pPr lvl="1"/>
            <a:r>
              <a:rPr kumimoji="1" lang="ja-JP" altLang="en-US"/>
              <a:t>ヒント</a:t>
            </a:r>
            <a:r>
              <a:rPr kumimoji="1" lang="en-US" altLang="ja-JP" dirty="0"/>
              <a:t>2</a:t>
            </a:r>
            <a:r>
              <a:rPr kumimoji="1" lang="ja-JP" altLang="en-US"/>
              <a:t>／周期に着目するのも良いかもしれない</a:t>
            </a:r>
            <a:endParaRPr kumimoji="1" lang="en-US" altLang="ja-JP" dirty="0"/>
          </a:p>
          <a:p>
            <a:r>
              <a:rPr kumimoji="1" lang="ja-JP" altLang="en-US"/>
              <a:t>問題を解いたら、ロイロノートに答えをアップロードしよう</a:t>
            </a:r>
            <a:endParaRPr kumimoji="1" lang="en-US" altLang="ja-JP" dirty="0"/>
          </a:p>
          <a:p>
            <a:pPr lvl="1"/>
            <a:r>
              <a:rPr kumimoji="1" lang="ja-JP" altLang="en-US"/>
              <a:t>ロイロノートに直接書き込んでもよいし、手書きのものを写真に撮って貼り付けるのでも良い</a:t>
            </a:r>
            <a:endParaRPr kumimoji="1" lang="en-US" altLang="ja-JP" dirty="0"/>
          </a:p>
          <a:p>
            <a:pPr lvl="1"/>
            <a:r>
              <a:rPr kumimoji="1" lang="ja-JP" altLang="en-US"/>
              <a:t>作成したグラフもスクリーンショットなどを撮って、自分たちの解法が他人にわかるように書き込み等を行ったものも貼り付けること</a:t>
            </a:r>
            <a:endParaRPr kumimoji="1" lang="en-US" altLang="ja-JP" dirty="0"/>
          </a:p>
          <a:p>
            <a:r>
              <a:rPr kumimoji="1" lang="ja-JP" altLang="en-US"/>
              <a:t>わからなくなったら、他のグループの考え方を真似してみよう</a:t>
            </a:r>
            <a:endParaRPr kumimoji="1" lang="en-US" altLang="ja-JP" dirty="0"/>
          </a:p>
          <a:p>
            <a:r>
              <a:rPr kumimoji="1" lang="ja-JP" altLang="en-US"/>
              <a:t>（発展）早く終わったグループはできるだけ多くの解法を考えてみよう</a:t>
            </a:r>
            <a:endParaRPr kumimoji="1" lang="en-US" altLang="ja-JP" dirty="0"/>
          </a:p>
        </p:txBody>
      </p:sp>
    </p:spTree>
    <p:extLst>
      <p:ext uri="{BB962C8B-B14F-4D97-AF65-F5344CB8AC3E}">
        <p14:creationId xmlns:p14="http://schemas.microsoft.com/office/powerpoint/2010/main" val="3123100128"/>
      </p:ext>
    </p:extLst>
  </p:cSld>
  <p:clrMapOvr>
    <a:masterClrMapping/>
  </p:clrMapOvr>
  <p:extLst>
    <p:ext uri="{6950BFC3-D8DA-4A85-94F7-54DA5524770B}">
      <p188:commentRel xmlns:p188="http://schemas.microsoft.com/office/powerpoint/2018/8/main" r:id="rId2"/>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70B919E-9055-46A5-8DA8-F261657F17F1}"/>
              </a:ext>
            </a:extLst>
          </p:cNvPr>
          <p:cNvSpPr>
            <a:spLocks noGrp="1"/>
          </p:cNvSpPr>
          <p:nvPr>
            <p:ph type="title"/>
          </p:nvPr>
        </p:nvSpPr>
        <p:spPr/>
        <p:txBody>
          <a:bodyPr/>
          <a:lstStyle/>
          <a:p>
            <a:r>
              <a:rPr kumimoji="1" lang="ja-JP" altLang="en-US"/>
              <a:t>ワーク</a:t>
            </a:r>
            <a:r>
              <a:rPr kumimoji="1" lang="en-US" altLang="ja-JP" dirty="0"/>
              <a:t>2.1</a:t>
            </a:r>
            <a:r>
              <a:rPr kumimoji="1" lang="ja-JP" altLang="en-US"/>
              <a:t>　解答例</a:t>
            </a:r>
          </a:p>
        </p:txBody>
      </p:sp>
      <p:sp>
        <p:nvSpPr>
          <p:cNvPr id="3" name="コンテンツ プレースホルダー 2">
            <a:extLst>
              <a:ext uri="{FF2B5EF4-FFF2-40B4-BE49-F238E27FC236}">
                <a16:creationId xmlns:a16="http://schemas.microsoft.com/office/drawing/2014/main" id="{D9E7833B-4C85-7C24-E359-3FE790E0A817}"/>
              </a:ext>
            </a:extLst>
          </p:cNvPr>
          <p:cNvSpPr>
            <a:spLocks noGrp="1"/>
          </p:cNvSpPr>
          <p:nvPr>
            <p:ph idx="1"/>
          </p:nvPr>
        </p:nvSpPr>
        <p:spPr/>
        <p:txBody>
          <a:bodyPr/>
          <a:lstStyle/>
          <a:p>
            <a:pPr marL="0" indent="0">
              <a:buNone/>
            </a:pPr>
            <a:r>
              <a:rPr kumimoji="1" lang="ja-JP" altLang="en-US"/>
              <a:t>まずは加法定理で分解すると、</a:t>
            </a:r>
            <a:endParaRPr kumimoji="1" lang="en-US" altLang="ja-JP" dirty="0"/>
          </a:p>
          <a:p>
            <a:endParaRPr kumimoji="1" lang="en-US" altLang="ja-JP" dirty="0"/>
          </a:p>
          <a:p>
            <a:pPr marL="0" indent="0">
              <a:buNone/>
            </a:pPr>
            <a:r>
              <a:rPr kumimoji="1" lang="ja-JP" altLang="en-US"/>
              <a:t>となるので、これを合成すると、</a:t>
            </a:r>
            <a:endParaRPr kumimoji="1" lang="en-US" altLang="ja-JP" dirty="0"/>
          </a:p>
          <a:p>
            <a:endParaRPr kumimoji="1" lang="en-US" altLang="ja-JP" dirty="0"/>
          </a:p>
          <a:p>
            <a:endParaRPr kumimoji="1" lang="en-US" altLang="ja-JP" dirty="0"/>
          </a:p>
          <a:p>
            <a:pPr marL="0" indent="0">
              <a:buNone/>
            </a:pPr>
            <a:r>
              <a:rPr kumimoji="1" lang="ja-JP" altLang="en-US"/>
              <a:t>を得る。よって、</a:t>
            </a:r>
            <a:endParaRPr kumimoji="1" lang="en-US" altLang="ja-JP" dirty="0"/>
          </a:p>
          <a:p>
            <a:pPr lvl="1"/>
            <a:r>
              <a:rPr kumimoji="1" lang="ja-JP" altLang="en-US"/>
              <a:t>最大値は</a:t>
            </a:r>
            <a:r>
              <a:rPr kumimoji="1" lang="en-US" altLang="ja-JP" dirty="0"/>
              <a:t> </a:t>
            </a:r>
          </a:p>
          <a:p>
            <a:pPr lvl="1"/>
            <a:r>
              <a:rPr kumimoji="1" lang="ja-JP" altLang="en-US"/>
              <a:t>最小値は</a:t>
            </a:r>
            <a:endParaRPr kumimoji="1" lang="en-US" altLang="ja-JP" dirty="0"/>
          </a:p>
          <a:p>
            <a:endParaRPr kumimoji="1" lang="ja-JP" altLang="en-US"/>
          </a:p>
        </p:txBody>
      </p:sp>
      <p:pic>
        <p:nvPicPr>
          <p:cNvPr id="8" name="図 7" descr="\documentclass{article}&#10;\usepackage{base, math_phys}&#10;\pagestyle{empty}&#10;\begin{document}&#10;&#10;\begin{align*}&#10;    f(x) &amp;= 2\sin x + \cos x - \sin x + 1\\&#10;    &amp;= \sin x + \cos x +1&#10;\end{align*}&#10;&#10;&#10;\end{document}" title="IguanaTex Picture Display">
            <a:extLst>
              <a:ext uri="{FF2B5EF4-FFF2-40B4-BE49-F238E27FC236}">
                <a16:creationId xmlns:a16="http://schemas.microsoft.com/office/drawing/2014/main" id="{8357514B-24E0-AF01-8CD4-52F68153D8AC}"/>
              </a:ext>
            </a:extLst>
          </p:cNvPr>
          <p:cNvPicPr>
            <a:picLocks noChangeAspect="1"/>
          </p:cNvPicPr>
          <p:nvPr>
            <p:custDataLst>
              <p:tags r:id="rId1"/>
            </p:custDataLst>
          </p:nvPr>
        </p:nvPicPr>
        <p:blipFill>
          <a:blip r:embed="rId9"/>
          <a:stretch>
            <a:fillRect/>
          </a:stretch>
        </p:blipFill>
        <p:spPr>
          <a:xfrm>
            <a:off x="2362200" y="2857500"/>
            <a:ext cx="6172200" cy="1058091"/>
          </a:xfrm>
          <a:prstGeom prst="rect">
            <a:avLst/>
          </a:prstGeom>
        </p:spPr>
      </p:pic>
      <p:pic>
        <p:nvPicPr>
          <p:cNvPr id="6" name="図 5" descr="\documentclass{article}&#10;\usepackage{base, math_phys}&#10;\pagestyle{empty}&#10;\begin{document}&#10;&#10;\begin{align*}&#10;    f(x) &amp;=\sqrt{2}\left(\frac{1}{\sqrt{2}}\sin x + \frac{1}{\sqrt{2}}\cos x\right) + 1 \\&#10;    &amp;= \sqrt{2} \sin \left(x + \frac{\pi}{4}\right) + 1&#10;\end{align*}&#10;&#10;&#10;\end{document}" title="IguanaTex Picture Display">
            <a:extLst>
              <a:ext uri="{FF2B5EF4-FFF2-40B4-BE49-F238E27FC236}">
                <a16:creationId xmlns:a16="http://schemas.microsoft.com/office/drawing/2014/main" id="{25A2FC00-90CA-2A11-B6F7-8E7CAE7B5C65}"/>
              </a:ext>
            </a:extLst>
          </p:cNvPr>
          <p:cNvPicPr>
            <a:picLocks noChangeAspect="1"/>
          </p:cNvPicPr>
          <p:nvPr>
            <p:custDataLst>
              <p:tags r:id="rId2"/>
            </p:custDataLst>
          </p:nvPr>
        </p:nvPicPr>
        <p:blipFill>
          <a:blip r:embed="rId10"/>
          <a:stretch>
            <a:fillRect/>
          </a:stretch>
        </p:blipFill>
        <p:spPr>
          <a:xfrm>
            <a:off x="2362200" y="4819810"/>
            <a:ext cx="7086600" cy="1963756"/>
          </a:xfrm>
          <a:prstGeom prst="rect">
            <a:avLst/>
          </a:prstGeom>
        </p:spPr>
      </p:pic>
      <p:pic>
        <p:nvPicPr>
          <p:cNvPr id="10" name="図 9" descr="\documentclass{article}&#10;\usepackage{base, math_phys}&#10;\pagestyle{empty}&#10;\begin{document}&#10;&#10;$\sqrt{2}+1 \: \left(x = \frac{\pi}{4} + 2n\pi\right)$&#10;&#10;&#10;\end{document}" title="IguanaTex Picture Display">
            <a:extLst>
              <a:ext uri="{FF2B5EF4-FFF2-40B4-BE49-F238E27FC236}">
                <a16:creationId xmlns:a16="http://schemas.microsoft.com/office/drawing/2014/main" id="{2DF71F84-5087-5184-2449-886ACA03F1CF}"/>
              </a:ext>
            </a:extLst>
          </p:cNvPr>
          <p:cNvPicPr>
            <a:picLocks noChangeAspect="1"/>
          </p:cNvPicPr>
          <p:nvPr>
            <p:custDataLst>
              <p:tags r:id="rId3"/>
            </p:custDataLst>
          </p:nvPr>
        </p:nvPicPr>
        <p:blipFill>
          <a:blip r:embed="rId11"/>
          <a:stretch>
            <a:fillRect/>
          </a:stretch>
        </p:blipFill>
        <p:spPr>
          <a:xfrm>
            <a:off x="3657600" y="7943997"/>
            <a:ext cx="4434840" cy="548640"/>
          </a:xfrm>
          <a:prstGeom prst="rect">
            <a:avLst/>
          </a:prstGeom>
        </p:spPr>
      </p:pic>
      <p:pic>
        <p:nvPicPr>
          <p:cNvPr id="12" name="図 11" descr="\documentclass{article}&#10;\usepackage{base, math_phys}&#10;\pagestyle{empty}&#10;\begin{document}&#10;&#10;$-\sqrt{2}+1 \: \left(x = \frac{5}{4}\pi + 2n\pi\right)$&#10;&#10;&#10;\end{document}" title="IguanaTex Picture Display">
            <a:extLst>
              <a:ext uri="{FF2B5EF4-FFF2-40B4-BE49-F238E27FC236}">
                <a16:creationId xmlns:a16="http://schemas.microsoft.com/office/drawing/2014/main" id="{191D265B-24CC-BE0E-9607-EC5A6BE99EC3}"/>
              </a:ext>
            </a:extLst>
          </p:cNvPr>
          <p:cNvPicPr>
            <a:picLocks noChangeAspect="1"/>
          </p:cNvPicPr>
          <p:nvPr>
            <p:custDataLst>
              <p:tags r:id="rId4"/>
            </p:custDataLst>
          </p:nvPr>
        </p:nvPicPr>
        <p:blipFill>
          <a:blip r:embed="rId12"/>
          <a:stretch>
            <a:fillRect/>
          </a:stretch>
        </p:blipFill>
        <p:spPr>
          <a:xfrm>
            <a:off x="3702424" y="8801100"/>
            <a:ext cx="5029200" cy="548640"/>
          </a:xfrm>
          <a:prstGeom prst="rect">
            <a:avLst/>
          </a:prstGeom>
        </p:spPr>
      </p:pic>
      <p:grpSp>
        <p:nvGrpSpPr>
          <p:cNvPr id="27" name="グループ化 26">
            <a:extLst>
              <a:ext uri="{FF2B5EF4-FFF2-40B4-BE49-F238E27FC236}">
                <a16:creationId xmlns:a16="http://schemas.microsoft.com/office/drawing/2014/main" id="{9F262F2B-4515-F468-987B-943B86649378}"/>
              </a:ext>
            </a:extLst>
          </p:cNvPr>
          <p:cNvGrpSpPr/>
          <p:nvPr/>
        </p:nvGrpSpPr>
        <p:grpSpPr>
          <a:xfrm>
            <a:off x="12031579" y="4210197"/>
            <a:ext cx="5723021" cy="3733800"/>
            <a:chOff x="12031579" y="4210197"/>
            <a:chExt cx="5723021" cy="3733800"/>
          </a:xfrm>
        </p:grpSpPr>
        <p:sp>
          <p:nvSpPr>
            <p:cNvPr id="5" name="線吹き出し 1 (枠付き) 4">
              <a:extLst>
                <a:ext uri="{FF2B5EF4-FFF2-40B4-BE49-F238E27FC236}">
                  <a16:creationId xmlns:a16="http://schemas.microsoft.com/office/drawing/2014/main" id="{6D43022C-5921-A19B-16BD-98C88B0B2049}"/>
                </a:ext>
              </a:extLst>
            </p:cNvPr>
            <p:cNvSpPr/>
            <p:nvPr/>
          </p:nvSpPr>
          <p:spPr>
            <a:xfrm>
              <a:off x="12031579" y="4210197"/>
              <a:ext cx="5715000" cy="3733800"/>
            </a:xfrm>
            <a:prstGeom prst="borderCallout1">
              <a:avLst>
                <a:gd name="adj1" fmla="val 22259"/>
                <a:gd name="adj2" fmla="val -1035"/>
                <a:gd name="adj3" fmla="val 88896"/>
                <a:gd name="adj4" fmla="val -64558"/>
              </a:avLst>
            </a:prstGeom>
            <a:solidFill>
              <a:schemeClr val="bg1"/>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3A8D47B4-6F3A-424B-D48D-D80CCA1CB259}"/>
                </a:ext>
              </a:extLst>
            </p:cNvPr>
            <p:cNvSpPr txBox="1"/>
            <p:nvPr/>
          </p:nvSpPr>
          <p:spPr>
            <a:xfrm>
              <a:off x="14706600" y="4525177"/>
              <a:ext cx="3048000" cy="523220"/>
            </a:xfrm>
            <a:prstGeom prst="rect">
              <a:avLst/>
            </a:prstGeom>
            <a:noFill/>
          </p:spPr>
          <p:txBody>
            <a:bodyPr wrap="square" rtlCol="0">
              <a:spAutoFit/>
            </a:bodyPr>
            <a:lstStyle/>
            <a:p>
              <a:r>
                <a:rPr kumimoji="1" lang="ja-JP" altLang="en-US" sz="2800">
                  <a:latin typeface="Hiragino Kaku Gothic Pro W3" panose="020B0300000000000000" pitchFamily="34" charset="-128"/>
                  <a:ea typeface="Hiragino Kaku Gothic Pro W3" panose="020B0300000000000000" pitchFamily="34" charset="-128"/>
                </a:rPr>
                <a:t>が</a:t>
              </a:r>
              <a:endParaRPr kumimoji="1" lang="en-US" altLang="ja-JP" sz="2800" dirty="0">
                <a:latin typeface="Hiragino Kaku Gothic Pro W3" panose="020B0300000000000000" pitchFamily="34" charset="-128"/>
                <a:ea typeface="Hiragino Kaku Gothic Pro W3" panose="020B0300000000000000" pitchFamily="34" charset="-128"/>
              </a:endParaRPr>
            </a:p>
          </p:txBody>
        </p:sp>
        <p:pic>
          <p:nvPicPr>
            <p:cNvPr id="18" name="図 17" descr="\documentclass{article}&#10;\usepackage{base, math_phys}&#10;\pagestyle{empty}&#10;\begin{document}&#10;&#10;$\sin \left(x + \frac{\pi}{4} \right)$&#10;&#10;&#10;\end{document}" title="IguanaTex Picture Display">
              <a:extLst>
                <a:ext uri="{FF2B5EF4-FFF2-40B4-BE49-F238E27FC236}">
                  <a16:creationId xmlns:a16="http://schemas.microsoft.com/office/drawing/2014/main" id="{FD79A542-4D48-5B4B-F5E4-EE91152435CC}"/>
                </a:ext>
              </a:extLst>
            </p:cNvPr>
            <p:cNvPicPr>
              <a:picLocks noChangeAspect="1"/>
            </p:cNvPicPr>
            <p:nvPr>
              <p:custDataLst>
                <p:tags r:id="rId5"/>
              </p:custDataLst>
            </p:nvPr>
          </p:nvPicPr>
          <p:blipFill>
            <a:blip r:embed="rId13"/>
            <a:stretch>
              <a:fillRect/>
            </a:stretch>
          </p:blipFill>
          <p:spPr>
            <a:xfrm>
              <a:off x="12398352" y="4514997"/>
              <a:ext cx="2274827" cy="580807"/>
            </a:xfrm>
            <a:prstGeom prst="rect">
              <a:avLst/>
            </a:prstGeom>
          </p:spPr>
        </p:pic>
        <p:sp>
          <p:nvSpPr>
            <p:cNvPr id="11" name="テキスト ボックス 10">
              <a:extLst>
                <a:ext uri="{FF2B5EF4-FFF2-40B4-BE49-F238E27FC236}">
                  <a16:creationId xmlns:a16="http://schemas.microsoft.com/office/drawing/2014/main" id="{C57F3177-B9A5-0D92-2E97-56F0BE102234}"/>
                </a:ext>
              </a:extLst>
            </p:cNvPr>
            <p:cNvSpPr txBox="1"/>
            <p:nvPr/>
          </p:nvSpPr>
          <p:spPr>
            <a:xfrm>
              <a:off x="12271155" y="5225984"/>
              <a:ext cx="5310657" cy="523220"/>
            </a:xfrm>
            <a:prstGeom prst="rect">
              <a:avLst/>
            </a:prstGeom>
            <a:noFill/>
          </p:spPr>
          <p:txBody>
            <a:bodyPr wrap="square" rtlCol="0">
              <a:spAutoFit/>
            </a:bodyPr>
            <a:lstStyle/>
            <a:p>
              <a:r>
                <a:rPr kumimoji="1" lang="ja-JP" altLang="en-US" sz="2800" b="1" u="sng">
                  <a:latin typeface="Hiragino Kaku Gothic Pro W6" panose="020B0300000000000000" pitchFamily="34" charset="-128"/>
                  <a:ea typeface="Hiragino Kaku Gothic Pro W6" panose="020B0300000000000000" pitchFamily="34" charset="-128"/>
                </a:rPr>
                <a:t>最大値を取る</a:t>
              </a:r>
              <a:r>
                <a:rPr kumimoji="1" lang="ja-JP" altLang="en-US" sz="2800">
                  <a:latin typeface="Hiragino Kaku Gothic Pro W3" panose="020B0300000000000000" pitchFamily="34" charset="-128"/>
                  <a:ea typeface="Hiragino Kaku Gothic Pro W3" panose="020B0300000000000000" pitchFamily="34" charset="-128"/>
                </a:rPr>
                <a:t>のは</a:t>
              </a:r>
              <a:endParaRPr kumimoji="1" lang="en-US" altLang="ja-JP" sz="2800" dirty="0">
                <a:latin typeface="Hiragino Kaku Gothic Pro W3" panose="020B0300000000000000" pitchFamily="34" charset="-128"/>
                <a:ea typeface="Hiragino Kaku Gothic Pro W3" panose="020B0300000000000000" pitchFamily="34" charset="-128"/>
              </a:endParaRPr>
            </a:p>
          </p:txBody>
        </p:sp>
        <p:pic>
          <p:nvPicPr>
            <p:cNvPr id="22" name="図 21" descr="\documentclass{article}&#10;\usepackage{base, math_phys}&#10;\pagestyle{empty}&#10;\begin{document}&#10;&#10;$x + \frac{\pi}{4}= \frac{\pi}{2} + 2n\pi$&#10;&#10;&#10;\end{document}" title="IguanaTex Picture Display">
              <a:extLst>
                <a:ext uri="{FF2B5EF4-FFF2-40B4-BE49-F238E27FC236}">
                  <a16:creationId xmlns:a16="http://schemas.microsoft.com/office/drawing/2014/main" id="{5F28EC0C-1106-189B-CDD7-03BDCE9CF6E1}"/>
                </a:ext>
              </a:extLst>
            </p:cNvPr>
            <p:cNvPicPr>
              <a:picLocks noChangeAspect="1"/>
            </p:cNvPicPr>
            <p:nvPr>
              <p:custDataLst>
                <p:tags r:id="rId6"/>
              </p:custDataLst>
            </p:nvPr>
          </p:nvPicPr>
          <p:blipFill>
            <a:blip r:embed="rId14"/>
            <a:stretch>
              <a:fillRect/>
            </a:stretch>
          </p:blipFill>
          <p:spPr>
            <a:xfrm>
              <a:off x="12948990" y="5765069"/>
              <a:ext cx="4108316" cy="602553"/>
            </a:xfrm>
            <a:prstGeom prst="rect">
              <a:avLst/>
            </a:prstGeom>
          </p:spPr>
        </p:pic>
        <p:sp>
          <p:nvSpPr>
            <p:cNvPr id="14" name="テキスト ボックス 13">
              <a:extLst>
                <a:ext uri="{FF2B5EF4-FFF2-40B4-BE49-F238E27FC236}">
                  <a16:creationId xmlns:a16="http://schemas.microsoft.com/office/drawing/2014/main" id="{8611FA15-7159-699B-75E1-3044A0A5E161}"/>
                </a:ext>
              </a:extLst>
            </p:cNvPr>
            <p:cNvSpPr txBox="1"/>
            <p:nvPr/>
          </p:nvSpPr>
          <p:spPr>
            <a:xfrm>
              <a:off x="12233750" y="6447416"/>
              <a:ext cx="5310657" cy="523220"/>
            </a:xfrm>
            <a:prstGeom prst="rect">
              <a:avLst/>
            </a:prstGeom>
            <a:noFill/>
          </p:spPr>
          <p:txBody>
            <a:bodyPr wrap="square" rtlCol="0">
              <a:spAutoFit/>
            </a:bodyPr>
            <a:lstStyle/>
            <a:p>
              <a:r>
                <a:rPr kumimoji="1" lang="ja-JP" altLang="en-US" sz="2800" b="1" u="sng">
                  <a:latin typeface="Hiragino Kaku Gothic Pro W6" panose="020B0300000000000000" pitchFamily="34" charset="-128"/>
                  <a:ea typeface="Hiragino Kaku Gothic Pro W6" panose="020B0300000000000000" pitchFamily="34" charset="-128"/>
                </a:rPr>
                <a:t>最小値を取る</a:t>
              </a:r>
              <a:r>
                <a:rPr kumimoji="1" lang="ja-JP" altLang="en-US" sz="2800">
                  <a:latin typeface="Hiragino Kaku Gothic Pro W3" panose="020B0300000000000000" pitchFamily="34" charset="-128"/>
                  <a:ea typeface="Hiragino Kaku Gothic Pro W3" panose="020B0300000000000000" pitchFamily="34" charset="-128"/>
                </a:rPr>
                <a:t>のは</a:t>
              </a:r>
              <a:endParaRPr kumimoji="1" lang="en-US" altLang="ja-JP" sz="2800" dirty="0">
                <a:latin typeface="Hiragino Kaku Gothic Pro W3" panose="020B0300000000000000" pitchFamily="34" charset="-128"/>
                <a:ea typeface="Hiragino Kaku Gothic Pro W3" panose="020B0300000000000000" pitchFamily="34" charset="-128"/>
              </a:endParaRPr>
            </a:p>
          </p:txBody>
        </p:sp>
        <p:pic>
          <p:nvPicPr>
            <p:cNvPr id="26" name="図 25" descr="\documentclass{article}&#10;\usepackage{base, math_phys}&#10;\pagestyle{empty}&#10;\begin{document}&#10;&#10;$x + \frac{\pi}{4}= \frac{3}{2}\pi + 2n\pi$&#10;&#10;&#10;\end{document}" title="IguanaTex Picture Display">
              <a:extLst>
                <a:ext uri="{FF2B5EF4-FFF2-40B4-BE49-F238E27FC236}">
                  <a16:creationId xmlns:a16="http://schemas.microsoft.com/office/drawing/2014/main" id="{8A825D88-F12E-3AFE-2988-62166EC0DDF4}"/>
                </a:ext>
              </a:extLst>
            </p:cNvPr>
            <p:cNvPicPr>
              <a:picLocks noChangeAspect="1"/>
            </p:cNvPicPr>
            <p:nvPr>
              <p:custDataLst>
                <p:tags r:id="rId7"/>
              </p:custDataLst>
            </p:nvPr>
          </p:nvPicPr>
          <p:blipFill>
            <a:blip r:embed="rId15"/>
            <a:stretch>
              <a:fillRect/>
            </a:stretch>
          </p:blipFill>
          <p:spPr>
            <a:xfrm>
              <a:off x="12948989" y="7029597"/>
              <a:ext cx="4272211" cy="640832"/>
            </a:xfrm>
            <a:prstGeom prst="rect">
              <a:avLst/>
            </a:prstGeom>
          </p:spPr>
        </p:pic>
      </p:grpSp>
    </p:spTree>
    <p:extLst>
      <p:ext uri="{BB962C8B-B14F-4D97-AF65-F5344CB8AC3E}">
        <p14:creationId xmlns:p14="http://schemas.microsoft.com/office/powerpoint/2010/main" val="8496415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BFF9B30-C9C5-8E10-A7CB-91468AC3F920}"/>
              </a:ext>
            </a:extLst>
          </p:cNvPr>
          <p:cNvSpPr>
            <a:spLocks noGrp="1"/>
          </p:cNvSpPr>
          <p:nvPr>
            <p:ph type="title"/>
          </p:nvPr>
        </p:nvSpPr>
        <p:spPr/>
        <p:txBody>
          <a:bodyPr/>
          <a:lstStyle/>
          <a:p>
            <a:r>
              <a:rPr kumimoji="1" lang="ja-JP" altLang="en-US"/>
              <a:t>ワーク</a:t>
            </a:r>
            <a:r>
              <a:rPr kumimoji="1" lang="en-US" altLang="ja-JP" dirty="0"/>
              <a:t>2.2</a:t>
            </a:r>
            <a:r>
              <a:rPr kumimoji="1" lang="ja-JP" altLang="en-US"/>
              <a:t>　解答例</a:t>
            </a:r>
          </a:p>
        </p:txBody>
      </p:sp>
      <p:sp>
        <p:nvSpPr>
          <p:cNvPr id="3" name="コンテンツ プレースホルダー 2">
            <a:extLst>
              <a:ext uri="{FF2B5EF4-FFF2-40B4-BE49-F238E27FC236}">
                <a16:creationId xmlns:a16="http://schemas.microsoft.com/office/drawing/2014/main" id="{471AEB4C-A50B-C512-3211-A934533E6076}"/>
              </a:ext>
            </a:extLst>
          </p:cNvPr>
          <p:cNvSpPr>
            <a:spLocks noGrp="1"/>
          </p:cNvSpPr>
          <p:nvPr>
            <p:ph idx="1"/>
          </p:nvPr>
        </p:nvSpPr>
        <p:spPr/>
        <p:txBody>
          <a:bodyPr/>
          <a:lstStyle/>
          <a:p>
            <a:pPr marL="0" indent="0">
              <a:buNone/>
            </a:pPr>
            <a:r>
              <a:rPr kumimoji="1" lang="en-US" altLang="ja-JP" dirty="0"/>
              <a:t>Desmos</a:t>
            </a:r>
            <a:r>
              <a:rPr kumimoji="1" lang="ja-JP" altLang="en-US"/>
              <a:t>などでグラフを描くと次のようになる</a:t>
            </a:r>
            <a:endParaRPr kumimoji="1" lang="en-US" altLang="ja-JP" dirty="0"/>
          </a:p>
          <a:p>
            <a:pPr lvl="1"/>
            <a:r>
              <a:rPr kumimoji="1" lang="ja-JP" altLang="en-US"/>
              <a:t>最大値は</a:t>
            </a:r>
            <a:r>
              <a:rPr kumimoji="1" lang="en-US" altLang="ja-JP" dirty="0"/>
              <a:t>2.767</a:t>
            </a:r>
          </a:p>
          <a:p>
            <a:pPr lvl="1"/>
            <a:r>
              <a:rPr kumimoji="1" lang="ja-JP" altLang="en-US"/>
              <a:t>最小値は</a:t>
            </a:r>
            <a:r>
              <a:rPr kumimoji="1" lang="en-US" altLang="ja-JP" dirty="0"/>
              <a:t> </a:t>
            </a:r>
            <a:r>
              <a:rPr kumimoji="1" lang="ja-JP" altLang="en-US"/>
              <a:t>ー</a:t>
            </a:r>
            <a:r>
              <a:rPr kumimoji="1" lang="en-US" altLang="ja-JP" dirty="0"/>
              <a:t>2.141 </a:t>
            </a:r>
            <a:endParaRPr kumimoji="1" lang="ja-JP" altLang="en-US"/>
          </a:p>
        </p:txBody>
      </p:sp>
      <p:pic>
        <p:nvPicPr>
          <p:cNvPr id="4" name="図 3">
            <a:extLst>
              <a:ext uri="{FF2B5EF4-FFF2-40B4-BE49-F238E27FC236}">
                <a16:creationId xmlns:a16="http://schemas.microsoft.com/office/drawing/2014/main" id="{F9914920-7A98-45FF-9F0A-537C35D6052D}"/>
              </a:ext>
            </a:extLst>
          </p:cNvPr>
          <p:cNvPicPr>
            <a:picLocks noChangeAspect="1"/>
          </p:cNvPicPr>
          <p:nvPr/>
        </p:nvPicPr>
        <p:blipFill>
          <a:blip r:embed="rId4"/>
          <a:stretch>
            <a:fillRect/>
          </a:stretch>
        </p:blipFill>
        <p:spPr>
          <a:xfrm>
            <a:off x="2667000" y="4610100"/>
            <a:ext cx="12039600" cy="5933574"/>
          </a:xfrm>
          <a:prstGeom prst="rect">
            <a:avLst/>
          </a:prstGeom>
        </p:spPr>
      </p:pic>
      <p:pic>
        <p:nvPicPr>
          <p:cNvPr id="6" name="図 5" descr="\documentclass{article}&#10;\usepackage{base, math_phys}&#10;\pagestyle{empty}&#10;\begin{document}&#10;&#10;$\left(x = 0.36137 + 2n\pi , 2.78023 + 2n\pi\right)$&#10;&#10;&#10;\end{document}" title="IguanaTex Picture Display">
            <a:extLst>
              <a:ext uri="{FF2B5EF4-FFF2-40B4-BE49-F238E27FC236}">
                <a16:creationId xmlns:a16="http://schemas.microsoft.com/office/drawing/2014/main" id="{DB5C2BDC-1DF6-50B5-85A1-DE6F8CE3B513}"/>
              </a:ext>
            </a:extLst>
          </p:cNvPr>
          <p:cNvPicPr>
            <a:picLocks noChangeAspect="1"/>
          </p:cNvPicPr>
          <p:nvPr>
            <p:custDataLst>
              <p:tags r:id="rId1"/>
            </p:custDataLst>
          </p:nvPr>
        </p:nvPicPr>
        <p:blipFill>
          <a:blip r:embed="rId5"/>
          <a:stretch>
            <a:fillRect/>
          </a:stretch>
        </p:blipFill>
        <p:spPr>
          <a:xfrm>
            <a:off x="5029200" y="3110792"/>
            <a:ext cx="6995160" cy="457200"/>
          </a:xfrm>
          <a:prstGeom prst="rect">
            <a:avLst/>
          </a:prstGeom>
        </p:spPr>
      </p:pic>
      <p:pic>
        <p:nvPicPr>
          <p:cNvPr id="7" name="図 6" descr="\documentclass{article}&#10;\usepackage{base, math_phys}&#10;\pagestyle{empty}&#10;\begin{document}&#10;&#10;$\left(x= \frac{3}{2}\pi + 2n\pi\right)$&#10;&#10;&#10;\end{document}" title="IguanaTex Picture Display">
            <a:extLst>
              <a:ext uri="{FF2B5EF4-FFF2-40B4-BE49-F238E27FC236}">
                <a16:creationId xmlns:a16="http://schemas.microsoft.com/office/drawing/2014/main" id="{48E4176A-45B9-6D11-080F-24C098FA0121}"/>
              </a:ext>
            </a:extLst>
          </p:cNvPr>
          <p:cNvPicPr>
            <a:picLocks noChangeAspect="1"/>
          </p:cNvPicPr>
          <p:nvPr>
            <p:custDataLst>
              <p:tags r:id="rId2"/>
            </p:custDataLst>
          </p:nvPr>
        </p:nvPicPr>
        <p:blipFill>
          <a:blip r:embed="rId6"/>
          <a:stretch>
            <a:fillRect/>
          </a:stretch>
        </p:blipFill>
        <p:spPr>
          <a:xfrm>
            <a:off x="5562600" y="3909549"/>
            <a:ext cx="3048000" cy="545910"/>
          </a:xfrm>
          <a:prstGeom prst="rect">
            <a:avLst/>
          </a:prstGeom>
        </p:spPr>
      </p:pic>
    </p:spTree>
    <p:extLst>
      <p:ext uri="{BB962C8B-B14F-4D97-AF65-F5344CB8AC3E}">
        <p14:creationId xmlns:p14="http://schemas.microsoft.com/office/powerpoint/2010/main" val="2286929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236B0DD-8717-AF5C-F114-96BB7A19F90A}"/>
              </a:ext>
            </a:extLst>
          </p:cNvPr>
          <p:cNvSpPr>
            <a:spLocks noGrp="1"/>
          </p:cNvSpPr>
          <p:nvPr>
            <p:ph type="title"/>
          </p:nvPr>
        </p:nvSpPr>
        <p:spPr/>
        <p:txBody>
          <a:bodyPr/>
          <a:lstStyle/>
          <a:p>
            <a:r>
              <a:rPr kumimoji="1" lang="ja-JP" altLang="en-US"/>
              <a:t>ワーク</a:t>
            </a:r>
            <a:r>
              <a:rPr kumimoji="1" lang="en-US" altLang="ja-JP" dirty="0"/>
              <a:t>2.2</a:t>
            </a:r>
            <a:r>
              <a:rPr kumimoji="1" lang="ja-JP" altLang="en-US"/>
              <a:t>　解答例（頑張って求める</a:t>
            </a:r>
            <a:r>
              <a:rPr kumimoji="1" lang="en-US" altLang="ja-JP" dirty="0"/>
              <a:t>Ver.</a:t>
            </a:r>
            <a:r>
              <a:rPr kumimoji="1" lang="ja-JP" altLang="en-US"/>
              <a:t>）</a:t>
            </a:r>
          </a:p>
        </p:txBody>
      </p:sp>
      <p:sp>
        <p:nvSpPr>
          <p:cNvPr id="3" name="コンテンツ プレースホルダー 2">
            <a:extLst>
              <a:ext uri="{FF2B5EF4-FFF2-40B4-BE49-F238E27FC236}">
                <a16:creationId xmlns:a16="http://schemas.microsoft.com/office/drawing/2014/main" id="{3F7214F1-BBC4-3EA8-F662-CA11CACD9768}"/>
              </a:ext>
            </a:extLst>
          </p:cNvPr>
          <p:cNvSpPr>
            <a:spLocks noGrp="1"/>
          </p:cNvSpPr>
          <p:nvPr>
            <p:ph idx="1"/>
          </p:nvPr>
        </p:nvSpPr>
        <p:spPr>
          <a:xfrm>
            <a:off x="838200" y="2068683"/>
            <a:ext cx="16916400" cy="8218317"/>
          </a:xfrm>
        </p:spPr>
        <p:txBody>
          <a:bodyPr>
            <a:normAutofit fontScale="70000" lnSpcReduction="20000"/>
          </a:bodyPr>
          <a:lstStyle/>
          <a:p>
            <a:r>
              <a:rPr kumimoji="1" lang="ja-JP" altLang="en-US"/>
              <a:t>与えられた式を加法定理（倍角公式）を用いて整理すると、</a:t>
            </a:r>
            <a:endParaRPr kumimoji="1" lang="en-US" altLang="ja-JP" dirty="0"/>
          </a:p>
          <a:p>
            <a:endParaRPr kumimoji="1" lang="en-US" altLang="ja-JP" dirty="0"/>
          </a:p>
          <a:p>
            <a:endParaRPr kumimoji="1" lang="en-US" altLang="ja-JP" dirty="0"/>
          </a:p>
          <a:p>
            <a:pPr marL="0" indent="0">
              <a:buNone/>
            </a:pPr>
            <a:r>
              <a:rPr kumimoji="1" lang="ja-JP" altLang="en-US"/>
              <a:t>　となるので、　　　　と置き換えると　　　　</a:t>
            </a:r>
            <a:r>
              <a:rPr kumimoji="1" lang="ja-JP" altLang="en-US" dirty="0"/>
              <a:t>　</a:t>
            </a:r>
            <a:r>
              <a:rPr kumimoji="1" lang="ja-JP" altLang="en-US"/>
              <a:t>であり、</a:t>
            </a:r>
            <a:endParaRPr kumimoji="1" lang="en-US" altLang="ja-JP" dirty="0"/>
          </a:p>
          <a:p>
            <a:endParaRPr kumimoji="1" lang="en-US" altLang="ja-JP" dirty="0"/>
          </a:p>
          <a:p>
            <a:endParaRPr kumimoji="1" lang="en-US" altLang="ja-JP" dirty="0"/>
          </a:p>
          <a:p>
            <a:pPr marL="0" indent="0">
              <a:buNone/>
            </a:pPr>
            <a:r>
              <a:rPr kumimoji="1" lang="ja-JP" altLang="en-US"/>
              <a:t>　となるので、</a:t>
            </a:r>
            <a:endParaRPr kumimoji="1" lang="en-US" altLang="ja-JP" dirty="0"/>
          </a:p>
          <a:p>
            <a:pPr lvl="1"/>
            <a:r>
              <a:rPr kumimoji="1" lang="ja-JP" altLang="en-US"/>
              <a:t>最大値は</a:t>
            </a:r>
            <a:endParaRPr kumimoji="1" lang="en-US" altLang="ja-JP" dirty="0"/>
          </a:p>
          <a:p>
            <a:pPr lvl="1"/>
            <a:r>
              <a:rPr kumimoji="1" lang="ja-JP" altLang="en-US"/>
              <a:t>最小値は</a:t>
            </a:r>
            <a:endParaRPr kumimoji="1" lang="en-US" altLang="ja-JP" dirty="0"/>
          </a:p>
          <a:p>
            <a:r>
              <a:rPr kumimoji="1" lang="ja-JP" altLang="en-US"/>
              <a:t>実際、ここで求めた値を小数に直してみると、前ページの</a:t>
            </a:r>
            <a:br>
              <a:rPr kumimoji="1" lang="en-US" altLang="ja-JP" dirty="0"/>
            </a:br>
            <a:r>
              <a:rPr kumimoji="1" lang="ja-JP" altLang="en-US"/>
              <a:t>結果と一致する</a:t>
            </a:r>
            <a:endParaRPr kumimoji="1" lang="en-US" altLang="ja-JP" dirty="0"/>
          </a:p>
          <a:p>
            <a:pPr lvl="1"/>
            <a:r>
              <a:rPr kumimoji="1" lang="ja-JP" altLang="en-US"/>
              <a:t>最大値は</a:t>
            </a:r>
            <a:endParaRPr kumimoji="1" lang="en-US" altLang="ja-JP" dirty="0"/>
          </a:p>
          <a:p>
            <a:pPr lvl="1"/>
            <a:r>
              <a:rPr kumimoji="1" lang="ja-JP" altLang="en-US"/>
              <a:t>最小値は</a:t>
            </a:r>
            <a:endParaRPr kumimoji="1" lang="en-US" altLang="ja-JP" dirty="0"/>
          </a:p>
        </p:txBody>
      </p:sp>
      <p:pic>
        <p:nvPicPr>
          <p:cNvPr id="5" name="図 4" descr="\documentclass{article}&#10;\usepackage{base, math_phys}&#10;\pagestyle{empty}&#10;\begin{document}&#10;&#10;\begin{align*}&#10;    g(x)&#10;    &amp;= 2\sin x + \sqrt{2}\left(1-2\sin ^2x\right) + 1\\&#10;    &amp;= -2\sqrt{2}\sin ^2 x + 2\sin x + \sqrt{2} + 1&#10;\end{align*}&#10;&#10;&#10;\end{document}" title="IguanaTex Picture Display">
            <a:extLst>
              <a:ext uri="{FF2B5EF4-FFF2-40B4-BE49-F238E27FC236}">
                <a16:creationId xmlns:a16="http://schemas.microsoft.com/office/drawing/2014/main" id="{281164FD-45B9-8079-72BE-F1D199CEE24D}"/>
              </a:ext>
            </a:extLst>
          </p:cNvPr>
          <p:cNvPicPr>
            <a:picLocks noChangeAspect="1"/>
          </p:cNvPicPr>
          <p:nvPr>
            <p:custDataLst>
              <p:tags r:id="rId1"/>
            </p:custDataLst>
          </p:nvPr>
        </p:nvPicPr>
        <p:blipFill>
          <a:blip r:embed="rId15"/>
          <a:stretch>
            <a:fillRect/>
          </a:stretch>
        </p:blipFill>
        <p:spPr>
          <a:xfrm>
            <a:off x="2218581" y="2744914"/>
            <a:ext cx="6234954" cy="1026487"/>
          </a:xfrm>
          <a:prstGeom prst="rect">
            <a:avLst/>
          </a:prstGeom>
        </p:spPr>
      </p:pic>
      <p:pic>
        <p:nvPicPr>
          <p:cNvPr id="11" name="図 10" descr="\documentclass{article}&#10;\usepackage{base, math_phys}&#10;\pagestyle{empty}&#10;\begin{document}&#10;&#10;\begin{align*}&#10;    g(t)&#10;    &amp;= -2\sqrt{2}t^2 + 2t + \sqrt{2} + 1 \\&#10;    &amp;= -2\sqrt{2}\left(t - \frac{1}{2\sqrt{2}}\right)^2 + \frac{5}{4}\sqrt{2} + 1&#10;\end{align*}&#10;&#10;&#10;\end{document}" title="IguanaTex Picture Display">
            <a:extLst>
              <a:ext uri="{FF2B5EF4-FFF2-40B4-BE49-F238E27FC236}">
                <a16:creationId xmlns:a16="http://schemas.microsoft.com/office/drawing/2014/main" id="{B392CD47-EE47-B285-9CE9-9E81999768D8}"/>
              </a:ext>
            </a:extLst>
          </p:cNvPr>
          <p:cNvPicPr>
            <a:picLocks noChangeAspect="1"/>
          </p:cNvPicPr>
          <p:nvPr>
            <p:custDataLst>
              <p:tags r:id="rId2"/>
            </p:custDataLst>
          </p:nvPr>
        </p:nvPicPr>
        <p:blipFill>
          <a:blip r:embed="rId16"/>
          <a:stretch>
            <a:fillRect/>
          </a:stretch>
        </p:blipFill>
        <p:spPr>
          <a:xfrm>
            <a:off x="2218581" y="4556067"/>
            <a:ext cx="5746062" cy="1525190"/>
          </a:xfrm>
          <a:prstGeom prst="rect">
            <a:avLst/>
          </a:prstGeom>
        </p:spPr>
      </p:pic>
      <p:pic>
        <p:nvPicPr>
          <p:cNvPr id="8" name="図 7" descr="\documentclass{article}&#10;\usepackage{base, math_phys}&#10;\pagestyle{empty}&#10;\begin{document}&#10;&#10;$\sin x = t$&#10;&#10;&#10;\end{document}" title="IguanaTex Picture Display">
            <a:extLst>
              <a:ext uri="{FF2B5EF4-FFF2-40B4-BE49-F238E27FC236}">
                <a16:creationId xmlns:a16="http://schemas.microsoft.com/office/drawing/2014/main" id="{9A85695B-FDEB-8E4E-C613-B95602C3B1BF}"/>
              </a:ext>
            </a:extLst>
          </p:cNvPr>
          <p:cNvPicPr>
            <a:picLocks noChangeAspect="1"/>
          </p:cNvPicPr>
          <p:nvPr>
            <p:custDataLst>
              <p:tags r:id="rId3"/>
            </p:custDataLst>
          </p:nvPr>
        </p:nvPicPr>
        <p:blipFill>
          <a:blip r:embed="rId17"/>
          <a:stretch>
            <a:fillRect/>
          </a:stretch>
        </p:blipFill>
        <p:spPr>
          <a:xfrm>
            <a:off x="3429000" y="4065540"/>
            <a:ext cx="1371600" cy="266699"/>
          </a:xfrm>
          <a:prstGeom prst="rect">
            <a:avLst/>
          </a:prstGeom>
        </p:spPr>
      </p:pic>
      <p:pic>
        <p:nvPicPr>
          <p:cNvPr id="10" name="図 9" descr="\documentclass{article}&#10;\usepackage{base, math_phys}&#10;\pagestyle{empty}&#10;\begin{document}&#10;&#10;$-1 \leqq t \leqq 1$&#10;&#10;&#10;\end{document}" title="IguanaTex Picture Display">
            <a:extLst>
              <a:ext uri="{FF2B5EF4-FFF2-40B4-BE49-F238E27FC236}">
                <a16:creationId xmlns:a16="http://schemas.microsoft.com/office/drawing/2014/main" id="{4BD36FAF-826F-FB88-1E4C-ADDB515083AD}"/>
              </a:ext>
            </a:extLst>
          </p:cNvPr>
          <p:cNvPicPr>
            <a:picLocks noChangeAspect="1"/>
          </p:cNvPicPr>
          <p:nvPr>
            <p:custDataLst>
              <p:tags r:id="rId4"/>
            </p:custDataLst>
          </p:nvPr>
        </p:nvPicPr>
        <p:blipFill>
          <a:blip r:embed="rId18"/>
          <a:stretch>
            <a:fillRect/>
          </a:stretch>
        </p:blipFill>
        <p:spPr>
          <a:xfrm>
            <a:off x="7391400" y="4065540"/>
            <a:ext cx="1623470" cy="345419"/>
          </a:xfrm>
          <a:prstGeom prst="rect">
            <a:avLst/>
          </a:prstGeom>
        </p:spPr>
      </p:pic>
      <p:pic>
        <p:nvPicPr>
          <p:cNvPr id="12" name="図 11" descr="\documentclass{article}&#10;\usepackage{base, math_phys}&#10;\pagestyle{empty}&#10;\begin{document}&#10;&#10;&#10;\begin{equation*}&#10;    \frac{5}{4}\sqrt{2} + 1 \: \left(x = \alpha + 2n\pi, \: \alpha\text{は}\sin\alpha = \frac{1}{2\sqrt{2}}\text{を満たす角}\right)&#10;\end{equation*}&#10;&#10;&#10;\end{document}" title="IguanaTex Picture Display">
            <a:extLst>
              <a:ext uri="{FF2B5EF4-FFF2-40B4-BE49-F238E27FC236}">
                <a16:creationId xmlns:a16="http://schemas.microsoft.com/office/drawing/2014/main" id="{E8B1AA92-AC22-2574-1F47-F71DD864408D}"/>
              </a:ext>
            </a:extLst>
          </p:cNvPr>
          <p:cNvPicPr>
            <a:picLocks noChangeAspect="1"/>
          </p:cNvPicPr>
          <p:nvPr>
            <p:custDataLst>
              <p:tags r:id="rId5"/>
            </p:custDataLst>
          </p:nvPr>
        </p:nvPicPr>
        <p:blipFill>
          <a:blip r:embed="rId19"/>
          <a:stretch>
            <a:fillRect/>
          </a:stretch>
        </p:blipFill>
        <p:spPr>
          <a:xfrm>
            <a:off x="3185655" y="6464710"/>
            <a:ext cx="7010400" cy="719016"/>
          </a:xfrm>
          <a:prstGeom prst="rect">
            <a:avLst/>
          </a:prstGeom>
        </p:spPr>
      </p:pic>
      <p:pic>
        <p:nvPicPr>
          <p:cNvPr id="14" name="図 13" descr="\documentclass{article}&#10;\usepackage{base, math_phys}&#10;\pagestyle{empty}&#10;\begin{document}&#10;&#10;$-\sqrt{2} - 1 \: \left(x = \frac{3}{2}\pi + 2n\pi\right)$&#10;&#10;&#10;\end{document}" title="IguanaTex Picture Display">
            <a:extLst>
              <a:ext uri="{FF2B5EF4-FFF2-40B4-BE49-F238E27FC236}">
                <a16:creationId xmlns:a16="http://schemas.microsoft.com/office/drawing/2014/main" id="{306E99E4-A059-3AEB-3FCD-599AF0987A9A}"/>
              </a:ext>
            </a:extLst>
          </p:cNvPr>
          <p:cNvPicPr>
            <a:picLocks noChangeAspect="1"/>
          </p:cNvPicPr>
          <p:nvPr>
            <p:custDataLst>
              <p:tags r:id="rId6"/>
            </p:custDataLst>
          </p:nvPr>
        </p:nvPicPr>
        <p:blipFill>
          <a:blip r:embed="rId20"/>
          <a:stretch>
            <a:fillRect/>
          </a:stretch>
        </p:blipFill>
        <p:spPr>
          <a:xfrm>
            <a:off x="3185655" y="7246722"/>
            <a:ext cx="3443745" cy="375682"/>
          </a:xfrm>
          <a:prstGeom prst="rect">
            <a:avLst/>
          </a:prstGeom>
        </p:spPr>
      </p:pic>
      <p:pic>
        <p:nvPicPr>
          <p:cNvPr id="16" name="図 15" descr="\documentclass{article}&#10;\usepackage{base, math_phys}&#10;\pagestyle{empty}&#10;\begin{document}&#10;&#10;\begin{equation*}&#10;    \frac{5}{4}\sqrt{2} + 1 \approx 2.7677&#10;\end{equation*}&#10;&#10;&#10;\end{document}" title="IguanaTex Picture Display">
            <a:extLst>
              <a:ext uri="{FF2B5EF4-FFF2-40B4-BE49-F238E27FC236}">
                <a16:creationId xmlns:a16="http://schemas.microsoft.com/office/drawing/2014/main" id="{B99465CA-8CD0-7198-2CE9-BA67C99E27C8}"/>
              </a:ext>
            </a:extLst>
          </p:cNvPr>
          <p:cNvPicPr>
            <a:picLocks noChangeAspect="1"/>
          </p:cNvPicPr>
          <p:nvPr>
            <p:custDataLst>
              <p:tags r:id="rId7"/>
            </p:custDataLst>
          </p:nvPr>
        </p:nvPicPr>
        <p:blipFill>
          <a:blip r:embed="rId21"/>
          <a:stretch>
            <a:fillRect/>
          </a:stretch>
        </p:blipFill>
        <p:spPr>
          <a:xfrm>
            <a:off x="3200400" y="8692232"/>
            <a:ext cx="2286000" cy="615462"/>
          </a:xfrm>
          <a:prstGeom prst="rect">
            <a:avLst/>
          </a:prstGeom>
        </p:spPr>
      </p:pic>
      <p:pic>
        <p:nvPicPr>
          <p:cNvPr id="18" name="図 17" descr="\documentclass{article}&#10;\usepackage{base, math_phys}&#10;\pagestyle{empty}&#10;\begin{document}&#10;&#10;$-\sqrt{2}-1 \approx -2.4142$&#10;&#10;&#10;\end{document}" title="IguanaTex Picture Display">
            <a:extLst>
              <a:ext uri="{FF2B5EF4-FFF2-40B4-BE49-F238E27FC236}">
                <a16:creationId xmlns:a16="http://schemas.microsoft.com/office/drawing/2014/main" id="{BACA2AC2-ECE4-4418-4515-B1FF242EC51B}"/>
              </a:ext>
            </a:extLst>
          </p:cNvPr>
          <p:cNvPicPr>
            <a:picLocks noChangeAspect="1"/>
          </p:cNvPicPr>
          <p:nvPr>
            <p:custDataLst>
              <p:tags r:id="rId8"/>
            </p:custDataLst>
          </p:nvPr>
        </p:nvPicPr>
        <p:blipFill>
          <a:blip r:embed="rId22"/>
          <a:stretch>
            <a:fillRect/>
          </a:stretch>
        </p:blipFill>
        <p:spPr>
          <a:xfrm>
            <a:off x="3048000" y="9505473"/>
            <a:ext cx="2655716" cy="308804"/>
          </a:xfrm>
          <a:prstGeom prst="rect">
            <a:avLst/>
          </a:prstGeom>
        </p:spPr>
      </p:pic>
      <p:grpSp>
        <p:nvGrpSpPr>
          <p:cNvPr id="39" name="グループ化 38">
            <a:extLst>
              <a:ext uri="{FF2B5EF4-FFF2-40B4-BE49-F238E27FC236}">
                <a16:creationId xmlns:a16="http://schemas.microsoft.com/office/drawing/2014/main" id="{C8FB0267-4B19-284F-165D-AD2FD8D5C523}"/>
              </a:ext>
            </a:extLst>
          </p:cNvPr>
          <p:cNvGrpSpPr/>
          <p:nvPr/>
        </p:nvGrpSpPr>
        <p:grpSpPr>
          <a:xfrm>
            <a:off x="12230100" y="6291238"/>
            <a:ext cx="5715000" cy="3733800"/>
            <a:chOff x="12031579" y="2843835"/>
            <a:chExt cx="5715000" cy="3733800"/>
          </a:xfrm>
        </p:grpSpPr>
        <p:grpSp>
          <p:nvGrpSpPr>
            <p:cNvPr id="38" name="グループ化 37">
              <a:extLst>
                <a:ext uri="{FF2B5EF4-FFF2-40B4-BE49-F238E27FC236}">
                  <a16:creationId xmlns:a16="http://schemas.microsoft.com/office/drawing/2014/main" id="{ADCDA808-5533-30CA-2720-1327B6991E91}"/>
                </a:ext>
              </a:extLst>
            </p:cNvPr>
            <p:cNvGrpSpPr/>
            <p:nvPr/>
          </p:nvGrpSpPr>
          <p:grpSpPr>
            <a:xfrm>
              <a:off x="12031579" y="2843835"/>
              <a:ext cx="5715000" cy="3733800"/>
              <a:chOff x="12031579" y="2843835"/>
              <a:chExt cx="5715000" cy="3733800"/>
            </a:xfrm>
          </p:grpSpPr>
          <p:sp>
            <p:nvSpPr>
              <p:cNvPr id="20" name="線吹き出し 1 (枠付き) 19">
                <a:extLst>
                  <a:ext uri="{FF2B5EF4-FFF2-40B4-BE49-F238E27FC236}">
                    <a16:creationId xmlns:a16="http://schemas.microsoft.com/office/drawing/2014/main" id="{3A445231-1A98-5531-C825-CE9855555EB3}"/>
                  </a:ext>
                </a:extLst>
              </p:cNvPr>
              <p:cNvSpPr/>
              <p:nvPr/>
            </p:nvSpPr>
            <p:spPr>
              <a:xfrm>
                <a:off x="12031579" y="2843835"/>
                <a:ext cx="5715000" cy="3733800"/>
              </a:xfrm>
              <a:prstGeom prst="borderCallout1">
                <a:avLst>
                  <a:gd name="adj1" fmla="val 22259"/>
                  <a:gd name="adj2" fmla="val -1035"/>
                  <a:gd name="adj3" fmla="val 35954"/>
                  <a:gd name="adj4" fmla="val -20323"/>
                </a:avLst>
              </a:prstGeom>
              <a:solidFill>
                <a:schemeClr val="bg1"/>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86A48E19-19A6-4038-F3DA-7C02150C8FB0}"/>
                  </a:ext>
                </a:extLst>
              </p:cNvPr>
              <p:cNvSpPr txBox="1"/>
              <p:nvPr/>
            </p:nvSpPr>
            <p:spPr>
              <a:xfrm>
                <a:off x="15003148" y="3101402"/>
                <a:ext cx="2743431" cy="523220"/>
              </a:xfrm>
              <a:prstGeom prst="rect">
                <a:avLst/>
              </a:prstGeom>
              <a:noFill/>
            </p:spPr>
            <p:txBody>
              <a:bodyPr wrap="square" rtlCol="0">
                <a:spAutoFit/>
              </a:bodyPr>
              <a:lstStyle/>
              <a:p>
                <a:r>
                  <a:rPr kumimoji="1" lang="ja-JP" altLang="en-US" sz="2800">
                    <a:latin typeface="Hiragino Kaku Gothic Pro W3" panose="020B0300000000000000" pitchFamily="34" charset="-128"/>
                    <a:ea typeface="Hiragino Kaku Gothic Pro W3" panose="020B0300000000000000" pitchFamily="34" charset="-128"/>
                  </a:rPr>
                  <a:t>が　　　　　で</a:t>
                </a:r>
                <a:endParaRPr kumimoji="1" lang="en-US" altLang="ja-JP" sz="2800" dirty="0">
                  <a:latin typeface="Hiragino Kaku Gothic Pro W3" panose="020B0300000000000000" pitchFamily="34" charset="-128"/>
                  <a:ea typeface="Hiragino Kaku Gothic Pro W3" panose="020B0300000000000000" pitchFamily="34" charset="-128"/>
                </a:endParaRPr>
              </a:p>
            </p:txBody>
          </p:sp>
          <p:sp>
            <p:nvSpPr>
              <p:cNvPr id="23" name="テキスト ボックス 22">
                <a:extLst>
                  <a:ext uri="{FF2B5EF4-FFF2-40B4-BE49-F238E27FC236}">
                    <a16:creationId xmlns:a16="http://schemas.microsoft.com/office/drawing/2014/main" id="{0E136459-EA9D-99E7-D1EF-5447FF10C70D}"/>
                  </a:ext>
                </a:extLst>
              </p:cNvPr>
              <p:cNvSpPr txBox="1"/>
              <p:nvPr/>
            </p:nvSpPr>
            <p:spPr>
              <a:xfrm>
                <a:off x="12271155" y="3859622"/>
                <a:ext cx="5310657" cy="523220"/>
              </a:xfrm>
              <a:prstGeom prst="rect">
                <a:avLst/>
              </a:prstGeom>
              <a:noFill/>
            </p:spPr>
            <p:txBody>
              <a:bodyPr wrap="square" rtlCol="0">
                <a:spAutoFit/>
              </a:bodyPr>
              <a:lstStyle/>
              <a:p>
                <a:r>
                  <a:rPr kumimoji="1" lang="ja-JP" altLang="en-US" sz="2800" b="1" u="sng">
                    <a:latin typeface="Hiragino Kaku Gothic Pro W6" panose="020B0300000000000000" pitchFamily="34" charset="-128"/>
                    <a:ea typeface="Hiragino Kaku Gothic Pro W6" panose="020B0300000000000000" pitchFamily="34" charset="-128"/>
                  </a:rPr>
                  <a:t>最大値を取る</a:t>
                </a:r>
                <a:r>
                  <a:rPr kumimoji="1" lang="ja-JP" altLang="en-US" sz="2800">
                    <a:latin typeface="Hiragino Kaku Gothic Pro W3" panose="020B0300000000000000" pitchFamily="34" charset="-128"/>
                    <a:ea typeface="Hiragino Kaku Gothic Pro W3" panose="020B0300000000000000" pitchFamily="34" charset="-128"/>
                  </a:rPr>
                  <a:t>のは</a:t>
                </a:r>
                <a:endParaRPr kumimoji="1" lang="en-US" altLang="ja-JP" sz="2800" dirty="0">
                  <a:latin typeface="Hiragino Kaku Gothic Pro W3" panose="020B0300000000000000" pitchFamily="34" charset="-128"/>
                  <a:ea typeface="Hiragino Kaku Gothic Pro W3" panose="020B0300000000000000" pitchFamily="34" charset="-128"/>
                </a:endParaRPr>
              </a:p>
            </p:txBody>
          </p:sp>
          <p:pic>
            <p:nvPicPr>
              <p:cNvPr id="33" name="図 32" descr="\documentclass{article}&#10;\usepackage{base, math_phys}&#10;\pagestyle{empty}&#10;\begin{document}&#10;&#10;$t(=\sin x)=\frac{1}{2\sqrt{2}}$&#10;&#10;&#10;\end{document}" title="IguanaTex Picture Display">
                <a:extLst>
                  <a:ext uri="{FF2B5EF4-FFF2-40B4-BE49-F238E27FC236}">
                    <a16:creationId xmlns:a16="http://schemas.microsoft.com/office/drawing/2014/main" id="{C2C327DF-293D-B569-9DCC-CDF33EF6D4E0}"/>
                  </a:ext>
                </a:extLst>
              </p:cNvPr>
              <p:cNvPicPr>
                <a:picLocks noChangeAspect="1"/>
              </p:cNvPicPr>
              <p:nvPr>
                <p:custDataLst>
                  <p:tags r:id="rId11"/>
                </p:custDataLst>
              </p:nvPr>
            </p:nvPicPr>
            <p:blipFill>
              <a:blip r:embed="rId23"/>
              <a:stretch>
                <a:fillRect/>
              </a:stretch>
            </p:blipFill>
            <p:spPr>
              <a:xfrm>
                <a:off x="12940024" y="4382842"/>
                <a:ext cx="3566627" cy="713326"/>
              </a:xfrm>
              <a:prstGeom prst="rect">
                <a:avLst/>
              </a:prstGeom>
            </p:spPr>
          </p:pic>
          <p:sp>
            <p:nvSpPr>
              <p:cNvPr id="25" name="テキスト ボックス 24">
                <a:extLst>
                  <a:ext uri="{FF2B5EF4-FFF2-40B4-BE49-F238E27FC236}">
                    <a16:creationId xmlns:a16="http://schemas.microsoft.com/office/drawing/2014/main" id="{37CC6D65-E7F4-8CBE-342C-35CD94579897}"/>
                  </a:ext>
                </a:extLst>
              </p:cNvPr>
              <p:cNvSpPr txBox="1"/>
              <p:nvPr/>
            </p:nvSpPr>
            <p:spPr>
              <a:xfrm>
                <a:off x="12233750" y="5081054"/>
                <a:ext cx="5310657" cy="523220"/>
              </a:xfrm>
              <a:prstGeom prst="rect">
                <a:avLst/>
              </a:prstGeom>
              <a:noFill/>
            </p:spPr>
            <p:txBody>
              <a:bodyPr wrap="square" rtlCol="0">
                <a:spAutoFit/>
              </a:bodyPr>
              <a:lstStyle/>
              <a:p>
                <a:r>
                  <a:rPr kumimoji="1" lang="ja-JP" altLang="en-US" sz="2800" b="1" u="sng">
                    <a:latin typeface="Hiragino Kaku Gothic Pro W6" panose="020B0300000000000000" pitchFamily="34" charset="-128"/>
                    <a:ea typeface="Hiragino Kaku Gothic Pro W6" panose="020B0300000000000000" pitchFamily="34" charset="-128"/>
                  </a:rPr>
                  <a:t>最小値を取る</a:t>
                </a:r>
                <a:r>
                  <a:rPr kumimoji="1" lang="ja-JP" altLang="en-US" sz="2800">
                    <a:latin typeface="Hiragino Kaku Gothic Pro W3" panose="020B0300000000000000" pitchFamily="34" charset="-128"/>
                    <a:ea typeface="Hiragino Kaku Gothic Pro W3" panose="020B0300000000000000" pitchFamily="34" charset="-128"/>
                  </a:rPr>
                  <a:t>のは</a:t>
                </a:r>
                <a:endParaRPr kumimoji="1" lang="en-US" altLang="ja-JP" sz="2800" dirty="0">
                  <a:latin typeface="Hiragino Kaku Gothic Pro W3" panose="020B0300000000000000" pitchFamily="34" charset="-128"/>
                  <a:ea typeface="Hiragino Kaku Gothic Pro W3" panose="020B0300000000000000" pitchFamily="34" charset="-128"/>
                </a:endParaRPr>
              </a:p>
            </p:txBody>
          </p:sp>
          <p:pic>
            <p:nvPicPr>
              <p:cNvPr id="37" name="図 36" descr="\documentclass{article}&#10;\usepackage{base, math_phys}&#10;\pagestyle{empty}&#10;\begin{document}&#10;&#10;$t (=\sin x) = -1$&#10;&#10;&#10;\end{document}" title="IguanaTex Picture Display">
                <a:extLst>
                  <a:ext uri="{FF2B5EF4-FFF2-40B4-BE49-F238E27FC236}">
                    <a16:creationId xmlns:a16="http://schemas.microsoft.com/office/drawing/2014/main" id="{0953D961-DEF3-E3DF-67EB-55D64CDBCE78}"/>
                  </a:ext>
                </a:extLst>
              </p:cNvPr>
              <p:cNvPicPr>
                <a:picLocks noChangeAspect="1"/>
              </p:cNvPicPr>
              <p:nvPr>
                <p:custDataLst>
                  <p:tags r:id="rId12"/>
                </p:custDataLst>
              </p:nvPr>
            </p:nvPicPr>
            <p:blipFill>
              <a:blip r:embed="rId24"/>
              <a:stretch>
                <a:fillRect/>
              </a:stretch>
            </p:blipFill>
            <p:spPr>
              <a:xfrm>
                <a:off x="12948989" y="5663236"/>
                <a:ext cx="3205411" cy="478420"/>
              </a:xfrm>
              <a:prstGeom prst="rect">
                <a:avLst/>
              </a:prstGeom>
            </p:spPr>
          </p:pic>
        </p:grpSp>
        <p:pic>
          <p:nvPicPr>
            <p:cNvPr id="6" name="図 5" descr="\documentclass{article}&#10;\usepackage{base, math_phys}&#10;\pagestyle{empty}&#10;\begin{document}&#10;&#10;\begin{equation*}&#10;&#9;-2\sqrt{2}\left(t - \frac{1}{2\sqrt{2}}\right)^2&#10;\end{equation*}&#10;&#10;&#10;\end{document}" title="IguanaTex Picture Display">
              <a:extLst>
                <a:ext uri="{FF2B5EF4-FFF2-40B4-BE49-F238E27FC236}">
                  <a16:creationId xmlns:a16="http://schemas.microsoft.com/office/drawing/2014/main" id="{95AA7E30-4925-0BF3-325C-0C8F337B9093}"/>
                </a:ext>
              </a:extLst>
            </p:cNvPr>
            <p:cNvPicPr>
              <a:picLocks noChangeAspect="1"/>
            </p:cNvPicPr>
            <p:nvPr>
              <p:custDataLst>
                <p:tags r:id="rId9"/>
              </p:custDataLst>
            </p:nvPr>
          </p:nvPicPr>
          <p:blipFill>
            <a:blip r:embed="rId25"/>
            <a:stretch>
              <a:fillRect/>
            </a:stretch>
          </p:blipFill>
          <p:spPr>
            <a:xfrm>
              <a:off x="12271155" y="2954622"/>
              <a:ext cx="2664045" cy="844697"/>
            </a:xfrm>
            <a:prstGeom prst="rect">
              <a:avLst/>
            </a:prstGeom>
          </p:spPr>
        </p:pic>
        <p:pic>
          <p:nvPicPr>
            <p:cNvPr id="9" name="図 8" descr="\documentclass{article}&#10;\usepackage{base, math_phys}&#10;\pagestyle{empty}&#10;\begin{document}&#10;&#10;$-1 \leqq t \leqq 1$&#10;&#10;&#10;\end{document}" title="IguanaTex Picture Display">
              <a:extLst>
                <a:ext uri="{FF2B5EF4-FFF2-40B4-BE49-F238E27FC236}">
                  <a16:creationId xmlns:a16="http://schemas.microsoft.com/office/drawing/2014/main" id="{E892646D-D9FD-6658-586D-339488C2604E}"/>
                </a:ext>
              </a:extLst>
            </p:cNvPr>
            <p:cNvPicPr>
              <a:picLocks noChangeAspect="1"/>
            </p:cNvPicPr>
            <p:nvPr>
              <p:custDataLst>
                <p:tags r:id="rId10"/>
              </p:custDataLst>
            </p:nvPr>
          </p:nvPicPr>
          <p:blipFill>
            <a:blip r:embed="rId18"/>
            <a:stretch>
              <a:fillRect/>
            </a:stretch>
          </p:blipFill>
          <p:spPr>
            <a:xfrm>
              <a:off x="15535517" y="3185722"/>
              <a:ext cx="1680617" cy="357578"/>
            </a:xfrm>
            <a:prstGeom prst="rect">
              <a:avLst/>
            </a:prstGeom>
          </p:spPr>
        </p:pic>
      </p:grpSp>
      <p:pic>
        <p:nvPicPr>
          <p:cNvPr id="17" name="図 16" descr="ダイアグラム が含まれている画像&#10;&#10;AI によって生成されたコンテンツは間違っている可能性があります。">
            <a:extLst>
              <a:ext uri="{FF2B5EF4-FFF2-40B4-BE49-F238E27FC236}">
                <a16:creationId xmlns:a16="http://schemas.microsoft.com/office/drawing/2014/main" id="{4EB5E67A-32A7-6D9C-7DE3-3B053348F0F8}"/>
              </a:ext>
            </a:extLst>
          </p:cNvPr>
          <p:cNvPicPr>
            <a:picLocks noChangeAspect="1"/>
          </p:cNvPicPr>
          <p:nvPr/>
        </p:nvPicPr>
        <p:blipFill>
          <a:blip r:embed="rId26">
            <a:extLst>
              <a:ext uri="{28A0092B-C50C-407E-A947-70E740481C1C}">
                <a14:useLocalDpi xmlns:a14="http://schemas.microsoft.com/office/drawing/2010/main" val="0"/>
              </a:ext>
            </a:extLst>
          </a:blip>
          <a:srcRect l="13551" t="9918" r="54233" b="72348"/>
          <a:stretch/>
        </p:blipFill>
        <p:spPr>
          <a:xfrm>
            <a:off x="12308982" y="1960530"/>
            <a:ext cx="5395506" cy="4210020"/>
          </a:xfrm>
          <a:prstGeom prst="rect">
            <a:avLst/>
          </a:prstGeom>
        </p:spPr>
      </p:pic>
    </p:spTree>
    <p:extLst>
      <p:ext uri="{BB962C8B-B14F-4D97-AF65-F5344CB8AC3E}">
        <p14:creationId xmlns:p14="http://schemas.microsoft.com/office/powerpoint/2010/main" val="13957595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9E109C-09A4-FBD2-2927-DA8228B33745}"/>
              </a:ext>
            </a:extLst>
          </p:cNvPr>
          <p:cNvSpPr>
            <a:spLocks noGrp="1"/>
          </p:cNvSpPr>
          <p:nvPr>
            <p:ph type="title"/>
          </p:nvPr>
        </p:nvSpPr>
        <p:spPr/>
        <p:txBody>
          <a:bodyPr/>
          <a:lstStyle/>
          <a:p>
            <a:r>
              <a:rPr kumimoji="1" lang="ja-JP" altLang="en-US"/>
              <a:t>ワーク</a:t>
            </a:r>
            <a:r>
              <a:rPr kumimoji="1" lang="en-US" altLang="ja-JP" dirty="0"/>
              <a:t>2</a:t>
            </a:r>
            <a:r>
              <a:rPr kumimoji="1" lang="ja-JP" altLang="en-US"/>
              <a:t>　解説</a:t>
            </a:r>
          </a:p>
        </p:txBody>
      </p:sp>
      <p:sp>
        <p:nvSpPr>
          <p:cNvPr id="3" name="コンテンツ プレースホルダー 2">
            <a:extLst>
              <a:ext uri="{FF2B5EF4-FFF2-40B4-BE49-F238E27FC236}">
                <a16:creationId xmlns:a16="http://schemas.microsoft.com/office/drawing/2014/main" id="{E6FC0A1F-5D6D-9820-9711-1B87360BD39B}"/>
              </a:ext>
            </a:extLst>
          </p:cNvPr>
          <p:cNvSpPr>
            <a:spLocks noGrp="1"/>
          </p:cNvSpPr>
          <p:nvPr>
            <p:ph idx="1"/>
          </p:nvPr>
        </p:nvSpPr>
        <p:spPr/>
        <p:txBody>
          <a:bodyPr/>
          <a:lstStyle/>
          <a:p>
            <a:r>
              <a:rPr kumimoji="1" lang="ja-JP" altLang="en-US"/>
              <a:t>三角関数を含む関数の最大値・最小値を求める方法は、大きく二つ。</a:t>
            </a:r>
            <a:endParaRPr kumimoji="1" lang="en-US" altLang="ja-JP" dirty="0"/>
          </a:p>
          <a:p>
            <a:r>
              <a:rPr kumimoji="1" lang="ja-JP" altLang="en-US"/>
              <a:t>今回は</a:t>
            </a:r>
            <a:endParaRPr kumimoji="1" lang="en-US" altLang="ja-JP" dirty="0"/>
          </a:p>
          <a:p>
            <a:pPr lvl="1"/>
            <a:r>
              <a:rPr kumimoji="1" lang="ja-JP" altLang="en-US"/>
              <a:t>加法定理で分解</a:t>
            </a:r>
            <a:r>
              <a:rPr kumimoji="1" lang="en-US" altLang="ja-JP" dirty="0"/>
              <a:t> &amp; </a:t>
            </a:r>
            <a:r>
              <a:rPr kumimoji="1" lang="ja-JP" altLang="en-US"/>
              <a:t>三角関数の合成</a:t>
            </a:r>
            <a:r>
              <a:rPr kumimoji="1" lang="en-US" altLang="ja-JP" dirty="0"/>
              <a:t> </a:t>
            </a:r>
            <a:r>
              <a:rPr kumimoji="1" lang="ja-JP" altLang="en-US"/>
              <a:t>によって解く</a:t>
            </a:r>
            <a:endParaRPr kumimoji="1" lang="en-US" altLang="ja-JP" dirty="0"/>
          </a:p>
          <a:p>
            <a:pPr lvl="1"/>
            <a:r>
              <a:rPr kumimoji="1" lang="ja-JP" altLang="en-US"/>
              <a:t>グラフを描いて解く</a:t>
            </a:r>
            <a:endParaRPr kumimoji="1" lang="en-US" altLang="ja-JP" dirty="0"/>
          </a:p>
          <a:p>
            <a:pPr lvl="1"/>
            <a:r>
              <a:rPr kumimoji="1" lang="en-US" altLang="ja-JP" dirty="0"/>
              <a:t>2. </a:t>
            </a:r>
            <a:r>
              <a:rPr kumimoji="1" lang="ja-JP" altLang="en-US"/>
              <a:t>については　　　　　　　　　だから、　　　　とおいて　　　　　　</a:t>
            </a:r>
            <a:r>
              <a:rPr kumimoji="1" lang="en-US" altLang="ja-JP" dirty="0"/>
              <a:t> </a:t>
            </a:r>
            <a:r>
              <a:rPr kumimoji="1" lang="ja-JP" altLang="en-US"/>
              <a:t>の</a:t>
            </a:r>
            <a:br>
              <a:rPr kumimoji="1" lang="en-US" altLang="ja-JP" dirty="0"/>
            </a:br>
            <a:r>
              <a:rPr kumimoji="1" lang="en-US" altLang="ja-JP" dirty="0"/>
              <a:t>2</a:t>
            </a:r>
            <a:r>
              <a:rPr kumimoji="1" lang="ja-JP" altLang="en-US"/>
              <a:t>次関数の最大値・最小値問題として解く</a:t>
            </a:r>
            <a:endParaRPr kumimoji="1" lang="en-US" altLang="ja-JP" dirty="0"/>
          </a:p>
          <a:p>
            <a:pPr marL="0" indent="0">
              <a:buNone/>
            </a:pPr>
            <a:r>
              <a:rPr kumimoji="1" lang="ja-JP" altLang="en-US" dirty="0"/>
              <a:t>　</a:t>
            </a:r>
            <a:r>
              <a:rPr kumimoji="1" lang="ja-JP" altLang="en-US"/>
              <a:t>方法があった。</a:t>
            </a:r>
            <a:endParaRPr kumimoji="1" lang="en-US" altLang="ja-JP" dirty="0"/>
          </a:p>
          <a:p>
            <a:r>
              <a:rPr kumimoji="1" lang="ja-JP" altLang="en-US"/>
              <a:t>それぞれにはどのようなメリット・デメリットがあるだろうか？</a:t>
            </a:r>
            <a:endParaRPr kumimoji="1" lang="en-US" altLang="ja-JP" dirty="0"/>
          </a:p>
        </p:txBody>
      </p:sp>
      <p:pic>
        <p:nvPicPr>
          <p:cNvPr id="9" name="図 8" descr="\documentclass{article}&#10;\usepackage{base, math_phys}&#10;\pagestyle{empty}&#10;\begin{document}&#10;&#10;$\cos 2x = 1-2\sin ^2 x$&#10;&#10;&#10;\end{document}" title="IguanaTex Picture Display">
            <a:extLst>
              <a:ext uri="{FF2B5EF4-FFF2-40B4-BE49-F238E27FC236}">
                <a16:creationId xmlns:a16="http://schemas.microsoft.com/office/drawing/2014/main" id="{296C0E5D-8696-167D-1D9D-28FAF5EE79B3}"/>
              </a:ext>
            </a:extLst>
          </p:cNvPr>
          <p:cNvPicPr>
            <a:picLocks noChangeAspect="1"/>
          </p:cNvPicPr>
          <p:nvPr>
            <p:custDataLst>
              <p:tags r:id="rId1"/>
            </p:custDataLst>
          </p:nvPr>
        </p:nvPicPr>
        <p:blipFill>
          <a:blip r:embed="rId5"/>
          <a:stretch>
            <a:fillRect/>
          </a:stretch>
        </p:blipFill>
        <p:spPr>
          <a:xfrm>
            <a:off x="4648200" y="5829300"/>
            <a:ext cx="3931920" cy="411480"/>
          </a:xfrm>
          <a:prstGeom prst="rect">
            <a:avLst/>
          </a:prstGeom>
        </p:spPr>
      </p:pic>
      <p:pic>
        <p:nvPicPr>
          <p:cNvPr id="7" name="図 6" descr="\documentclass{article}&#10;\usepackage{base, math_phys}&#10;\pagestyle{empty}&#10;\begin{document}&#10;&#10;$\sin x = t$&#10;&#10;&#10;\end{document}" title="IguanaTex Picture Display">
            <a:extLst>
              <a:ext uri="{FF2B5EF4-FFF2-40B4-BE49-F238E27FC236}">
                <a16:creationId xmlns:a16="http://schemas.microsoft.com/office/drawing/2014/main" id="{CA6F67F9-D178-8B02-5B6F-89058A3FF843}"/>
              </a:ext>
            </a:extLst>
          </p:cNvPr>
          <p:cNvPicPr>
            <a:picLocks noChangeAspect="1"/>
          </p:cNvPicPr>
          <p:nvPr>
            <p:custDataLst>
              <p:tags r:id="rId2"/>
            </p:custDataLst>
          </p:nvPr>
        </p:nvPicPr>
        <p:blipFill>
          <a:blip r:embed="rId6"/>
          <a:stretch>
            <a:fillRect/>
          </a:stretch>
        </p:blipFill>
        <p:spPr>
          <a:xfrm>
            <a:off x="10591800" y="5905500"/>
            <a:ext cx="1700156" cy="330586"/>
          </a:xfrm>
          <a:prstGeom prst="rect">
            <a:avLst/>
          </a:prstGeom>
        </p:spPr>
      </p:pic>
      <p:pic>
        <p:nvPicPr>
          <p:cNvPr id="11" name="図 10" descr="\documentclass{article}&#10;\usepackage{base, math_phys}&#10;\pagestyle{empty}&#10;\begin{document}&#10;&#10;$t \: (-1 \leqq t \leqq 1)$&#10;&#10;&#10;\end{document}" title="IguanaTex Picture Display">
            <a:extLst>
              <a:ext uri="{FF2B5EF4-FFF2-40B4-BE49-F238E27FC236}">
                <a16:creationId xmlns:a16="http://schemas.microsoft.com/office/drawing/2014/main" id="{4AE56CBE-4C12-A7C8-6AC9-B5B8818AC99C}"/>
              </a:ext>
            </a:extLst>
          </p:cNvPr>
          <p:cNvPicPr>
            <a:picLocks noChangeAspect="1"/>
          </p:cNvPicPr>
          <p:nvPr>
            <p:custDataLst>
              <p:tags r:id="rId3"/>
            </p:custDataLst>
          </p:nvPr>
        </p:nvPicPr>
        <p:blipFill>
          <a:blip r:embed="rId7"/>
          <a:stretch>
            <a:fillRect/>
          </a:stretch>
        </p:blipFill>
        <p:spPr>
          <a:xfrm>
            <a:off x="14173200" y="5905500"/>
            <a:ext cx="2788920" cy="457200"/>
          </a:xfrm>
          <a:prstGeom prst="rect">
            <a:avLst/>
          </a:prstGeom>
        </p:spPr>
      </p:pic>
    </p:spTree>
    <p:extLst>
      <p:ext uri="{BB962C8B-B14F-4D97-AF65-F5344CB8AC3E}">
        <p14:creationId xmlns:p14="http://schemas.microsoft.com/office/powerpoint/2010/main" val="27289007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2315CF-A4DA-A255-F4AE-24DAB0764844}"/>
              </a:ext>
            </a:extLst>
          </p:cNvPr>
          <p:cNvSpPr>
            <a:spLocks noGrp="1"/>
          </p:cNvSpPr>
          <p:nvPr>
            <p:ph type="title"/>
          </p:nvPr>
        </p:nvSpPr>
        <p:spPr/>
        <p:txBody>
          <a:bodyPr/>
          <a:lstStyle/>
          <a:p>
            <a:r>
              <a:rPr kumimoji="1" lang="ja-JP" altLang="en-US"/>
              <a:t>ワーク</a:t>
            </a:r>
            <a:r>
              <a:rPr kumimoji="1" lang="en-US" altLang="ja-JP" dirty="0"/>
              <a:t>3</a:t>
            </a:r>
            <a:endParaRPr kumimoji="1" lang="ja-JP" altLang="en-US"/>
          </a:p>
        </p:txBody>
      </p:sp>
      <p:sp>
        <p:nvSpPr>
          <p:cNvPr id="3" name="コンテンツ プレースホルダー 2">
            <a:extLst>
              <a:ext uri="{FF2B5EF4-FFF2-40B4-BE49-F238E27FC236}">
                <a16:creationId xmlns:a16="http://schemas.microsoft.com/office/drawing/2014/main" id="{ECC982BB-A64A-2543-D877-6FF1E1472DCF}"/>
              </a:ext>
            </a:extLst>
          </p:cNvPr>
          <p:cNvSpPr>
            <a:spLocks noGrp="1"/>
          </p:cNvSpPr>
          <p:nvPr>
            <p:ph idx="1"/>
          </p:nvPr>
        </p:nvSpPr>
        <p:spPr/>
        <p:txBody>
          <a:bodyPr/>
          <a:lstStyle/>
          <a:p>
            <a:r>
              <a:rPr kumimoji="1" lang="ja-JP" altLang="en-US"/>
              <a:t>今回用いた以下の方法について、メリット・デメリットを考えてみよう</a:t>
            </a:r>
            <a:endParaRPr kumimoji="1" lang="en-US" altLang="ja-JP" dirty="0"/>
          </a:p>
          <a:p>
            <a:pPr lvl="1"/>
            <a:r>
              <a:rPr kumimoji="1" lang="ja-JP" altLang="en-US"/>
              <a:t>三角関数の合成を用いて解く方法</a:t>
            </a:r>
            <a:endParaRPr kumimoji="1" lang="en-US" altLang="ja-JP" dirty="0"/>
          </a:p>
          <a:p>
            <a:pPr lvl="1"/>
            <a:r>
              <a:rPr kumimoji="1" lang="ja-JP" altLang="en-US"/>
              <a:t>グラフを描いて解く方法</a:t>
            </a:r>
            <a:endParaRPr kumimoji="1" lang="en-US" altLang="ja-JP" dirty="0"/>
          </a:p>
          <a:p>
            <a:pPr lvl="1"/>
            <a:r>
              <a:rPr kumimoji="1" lang="ja-JP" altLang="en-US"/>
              <a:t>（</a:t>
            </a:r>
            <a:r>
              <a:rPr kumimoji="1" lang="en-US" altLang="ja-JP" dirty="0"/>
              <a:t>2</a:t>
            </a:r>
            <a:r>
              <a:rPr kumimoji="1" lang="ja-JP" altLang="en-US"/>
              <a:t>倍角の公式を利用して</a:t>
            </a:r>
            <a:r>
              <a:rPr kumimoji="1" lang="en-US" altLang="ja-JP" dirty="0"/>
              <a:t>2</a:t>
            </a:r>
            <a:r>
              <a:rPr kumimoji="1" lang="ja-JP" altLang="en-US"/>
              <a:t>次関数の最大値・最小値問題として解く方法）</a:t>
            </a:r>
            <a:endParaRPr kumimoji="1" lang="en-US" altLang="ja-JP" dirty="0"/>
          </a:p>
          <a:p>
            <a:r>
              <a:rPr kumimoji="1" lang="ja-JP" altLang="en-US"/>
              <a:t>考えたことを</a:t>
            </a:r>
            <a:r>
              <a:rPr kumimoji="1" lang="ja-JP" altLang="en-US" b="1" u="sng">
                <a:latin typeface="Hiragino Kaku Gothic Pro W6" panose="020B0300000000000000" pitchFamily="34" charset="-128"/>
                <a:ea typeface="Hiragino Kaku Gothic Pro W6" panose="020B0300000000000000" pitchFamily="34" charset="-128"/>
              </a:rPr>
              <a:t>ロイロノート</a:t>
            </a:r>
            <a:r>
              <a:rPr kumimoji="1" lang="ja-JP" altLang="en-US"/>
              <a:t>に書き込もう</a:t>
            </a:r>
            <a:endParaRPr kumimoji="1" lang="en-US" altLang="ja-JP" dirty="0"/>
          </a:p>
          <a:p>
            <a:pPr lvl="1"/>
            <a:r>
              <a:rPr kumimoji="1" lang="ja-JP" altLang="en-US"/>
              <a:t>ペアのどちらかが書き込めば良い</a:t>
            </a:r>
            <a:endParaRPr kumimoji="1" lang="en-US" altLang="ja-JP" dirty="0"/>
          </a:p>
          <a:p>
            <a:endParaRPr kumimoji="1" lang="en-US" altLang="ja-JP" dirty="0"/>
          </a:p>
        </p:txBody>
      </p:sp>
    </p:spTree>
    <p:extLst>
      <p:ext uri="{BB962C8B-B14F-4D97-AF65-F5344CB8AC3E}">
        <p14:creationId xmlns:p14="http://schemas.microsoft.com/office/powerpoint/2010/main" val="3035221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A325BB-1A6C-6D21-B851-37F9E6875D6A}"/>
              </a:ext>
            </a:extLst>
          </p:cNvPr>
          <p:cNvSpPr>
            <a:spLocks noGrp="1"/>
          </p:cNvSpPr>
          <p:nvPr>
            <p:ph type="title"/>
          </p:nvPr>
        </p:nvSpPr>
        <p:spPr/>
        <p:txBody>
          <a:bodyPr/>
          <a:lstStyle/>
          <a:p>
            <a:r>
              <a:rPr kumimoji="1" lang="ja-JP" altLang="en-US"/>
              <a:t>授業の目標</a:t>
            </a:r>
          </a:p>
        </p:txBody>
      </p:sp>
      <p:sp>
        <p:nvSpPr>
          <p:cNvPr id="3" name="コンテンツ プレースホルダー 2">
            <a:extLst>
              <a:ext uri="{FF2B5EF4-FFF2-40B4-BE49-F238E27FC236}">
                <a16:creationId xmlns:a16="http://schemas.microsoft.com/office/drawing/2014/main" id="{18C78C91-D7C6-F914-AEF9-24DC158B8884}"/>
              </a:ext>
            </a:extLst>
          </p:cNvPr>
          <p:cNvSpPr>
            <a:spLocks noGrp="1"/>
          </p:cNvSpPr>
          <p:nvPr>
            <p:ph idx="1"/>
          </p:nvPr>
        </p:nvSpPr>
        <p:spPr/>
        <p:txBody>
          <a:bodyPr>
            <a:normAutofit/>
          </a:bodyPr>
          <a:lstStyle/>
          <a:p>
            <a:r>
              <a:rPr kumimoji="1" lang="ja-JP" altLang="en-US"/>
              <a:t>三角関数の合成を用いて三角関数を含む関数の最大値・最小値を</a:t>
            </a:r>
            <a:br>
              <a:rPr kumimoji="1" lang="en-US" altLang="ja-JP" dirty="0"/>
            </a:br>
            <a:r>
              <a:rPr kumimoji="1" lang="ja-JP" altLang="en-US"/>
              <a:t>求めることができる</a:t>
            </a:r>
            <a:endParaRPr kumimoji="1" lang="en-US" altLang="ja-JP" dirty="0"/>
          </a:p>
          <a:p>
            <a:r>
              <a:rPr kumimoji="1" lang="ja-JP" altLang="en-US"/>
              <a:t>三角関数を取り扱う際に、単位円を用いる方法と三角関数のグラフを</a:t>
            </a:r>
            <a:br>
              <a:rPr kumimoji="1" lang="en-US" altLang="ja-JP" dirty="0"/>
            </a:br>
            <a:r>
              <a:rPr kumimoji="1" lang="ja-JP" altLang="en-US"/>
              <a:t>考える方法いずれもを使うことができる</a:t>
            </a:r>
            <a:endParaRPr kumimoji="1" lang="en-US" altLang="ja-JP" dirty="0"/>
          </a:p>
          <a:p>
            <a:r>
              <a:rPr kumimoji="1" lang="ja-JP" altLang="en-US"/>
              <a:t>三角関数を含む関数や方程式を取り扱う際の、単位円を利用する</a:t>
            </a:r>
            <a:br>
              <a:rPr kumimoji="1" lang="en-US" altLang="ja-JP" dirty="0"/>
            </a:br>
            <a:r>
              <a:rPr kumimoji="1" lang="ja-JP" altLang="en-US"/>
              <a:t>メリット・デメリットと関数のグラフを利用するメリット・デメリットを説明できる</a:t>
            </a:r>
          </a:p>
        </p:txBody>
      </p:sp>
      <p:pic>
        <p:nvPicPr>
          <p:cNvPr id="4" name="Picture 2" descr="書道のイラスト「書き初め・男の子」">
            <a:extLst>
              <a:ext uri="{FF2B5EF4-FFF2-40B4-BE49-F238E27FC236}">
                <a16:creationId xmlns:a16="http://schemas.microsoft.com/office/drawing/2014/main" id="{BB6BA422-FB8B-364F-EE4A-21A53811E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06600" y="6214036"/>
            <a:ext cx="3360486" cy="3884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37557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CC322D-A161-62DA-0093-579B4486E307}"/>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1525318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96DC304-15F4-3AA6-3900-8F9FD55CC40B}"/>
              </a:ext>
            </a:extLst>
          </p:cNvPr>
          <p:cNvSpPr>
            <a:spLocks noGrp="1"/>
          </p:cNvSpPr>
          <p:nvPr>
            <p:ph type="title"/>
          </p:nvPr>
        </p:nvSpPr>
        <p:spPr/>
        <p:txBody>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035D9AEF-CCAC-FFB7-9E31-91DF0FA78FBD}"/>
              </a:ext>
            </a:extLst>
          </p:cNvPr>
          <p:cNvSpPr>
            <a:spLocks noGrp="1"/>
          </p:cNvSpPr>
          <p:nvPr>
            <p:ph idx="1"/>
          </p:nvPr>
        </p:nvSpPr>
        <p:spPr>
          <a:xfrm>
            <a:off x="838200" y="1943101"/>
            <a:ext cx="16916400" cy="7924800"/>
          </a:xfrm>
        </p:spPr>
        <p:txBody>
          <a:bodyPr>
            <a:normAutofit/>
          </a:bodyPr>
          <a:lstStyle/>
          <a:p>
            <a:r>
              <a:rPr kumimoji="1" lang="ja-JP" altLang="en-US"/>
              <a:t>三角関数は　　　　　　　　　の値しかとらない</a:t>
            </a:r>
            <a:endParaRPr kumimoji="1" lang="en-US" altLang="ja-JP" dirty="0"/>
          </a:p>
          <a:p>
            <a:r>
              <a:rPr kumimoji="1" lang="ja-JP" altLang="en-US"/>
              <a:t>三角関数を含む関数の最大値・最小値は</a:t>
            </a:r>
            <a:endParaRPr kumimoji="1" lang="en-US" altLang="ja-JP" dirty="0"/>
          </a:p>
          <a:p>
            <a:pPr lvl="1"/>
            <a:r>
              <a:rPr kumimoji="1" lang="ja-JP" altLang="en-US"/>
              <a:t>三角関数を合成し、単位円を利用して求める</a:t>
            </a:r>
            <a:endParaRPr kumimoji="1" lang="en-US" altLang="ja-JP" dirty="0"/>
          </a:p>
          <a:p>
            <a:pPr lvl="1"/>
            <a:r>
              <a:rPr kumimoji="1" lang="ja-JP" altLang="en-US"/>
              <a:t>グラフを描くことによって求める</a:t>
            </a:r>
            <a:endParaRPr kumimoji="1" lang="en-US" altLang="ja-JP" dirty="0"/>
          </a:p>
          <a:p>
            <a:pPr lvl="1"/>
            <a:r>
              <a:rPr kumimoji="1" lang="ja-JP" altLang="en-US"/>
              <a:t>置き換えを利用して</a:t>
            </a:r>
            <a:r>
              <a:rPr kumimoji="1" lang="en-US" altLang="ja-JP" dirty="0"/>
              <a:t>2</a:t>
            </a:r>
            <a:r>
              <a:rPr kumimoji="1" lang="ja-JP" altLang="en-US"/>
              <a:t>次関数の最大最小問題として求める</a:t>
            </a:r>
            <a:endParaRPr kumimoji="1" lang="en-US" altLang="ja-JP" dirty="0"/>
          </a:p>
          <a:p>
            <a:pPr marL="0" indent="0">
              <a:buNone/>
            </a:pPr>
            <a:r>
              <a:rPr kumimoji="1" lang="ja-JP" altLang="en-US"/>
              <a:t>　方法があり、それぞれにメリット・デメリットがある</a:t>
            </a:r>
            <a:endParaRPr kumimoji="1" lang="en-US" altLang="ja-JP" dirty="0"/>
          </a:p>
          <a:p>
            <a:endParaRPr kumimoji="1" lang="en-US" altLang="ja-JP" dirty="0"/>
          </a:p>
          <a:p>
            <a:endParaRPr kumimoji="1" lang="en-US" altLang="ja-JP" dirty="0"/>
          </a:p>
          <a:p>
            <a:endParaRPr kumimoji="1" lang="ja-JP" altLang="en-US"/>
          </a:p>
        </p:txBody>
      </p:sp>
      <p:pic>
        <p:nvPicPr>
          <p:cNvPr id="7" name="Picture 2" descr="まとめサイトのイラスト">
            <a:extLst>
              <a:ext uri="{FF2B5EF4-FFF2-40B4-BE49-F238E27FC236}">
                <a16:creationId xmlns:a16="http://schemas.microsoft.com/office/drawing/2014/main" id="{623E90AF-09D5-86FC-700F-8C0D34CC363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43947"/>
          <a:stretch/>
        </p:blipFill>
        <p:spPr bwMode="auto">
          <a:xfrm>
            <a:off x="12192000" y="7277100"/>
            <a:ext cx="6096000" cy="3460255"/>
          </a:xfrm>
          <a:prstGeom prst="rect">
            <a:avLst/>
          </a:prstGeom>
          <a:noFill/>
          <a:extLst>
            <a:ext uri="{909E8E84-426E-40DD-AFC4-6F175D3DCCD1}">
              <a14:hiddenFill xmlns:a14="http://schemas.microsoft.com/office/drawing/2010/main">
                <a:solidFill>
                  <a:srgbClr val="FFFFFF"/>
                </a:solidFill>
              </a14:hiddenFill>
            </a:ext>
          </a:extLst>
        </p:spPr>
      </p:pic>
      <p:pic>
        <p:nvPicPr>
          <p:cNvPr id="5" name="図 4" descr="\documentclass{article}&#10;\usepackage{base, math_phys}&#10;\pagestyle{empty}&#10;\begin{document}&#10;$-1 \leqq \sin x , \cos x \leqq 1$&#10;&#10;&#10;\end{document}" title="IguanaTex Picture Display">
            <a:extLst>
              <a:ext uri="{FF2B5EF4-FFF2-40B4-BE49-F238E27FC236}">
                <a16:creationId xmlns:a16="http://schemas.microsoft.com/office/drawing/2014/main" id="{557A0408-ABA7-2FDF-031B-510E9E57CE04}"/>
              </a:ext>
            </a:extLst>
          </p:cNvPr>
          <p:cNvPicPr>
            <a:picLocks noChangeAspect="1"/>
          </p:cNvPicPr>
          <p:nvPr>
            <p:custDataLst>
              <p:tags r:id="rId1"/>
            </p:custDataLst>
          </p:nvPr>
        </p:nvPicPr>
        <p:blipFill>
          <a:blip r:embed="rId5"/>
          <a:stretch>
            <a:fillRect/>
          </a:stretch>
        </p:blipFill>
        <p:spPr>
          <a:xfrm>
            <a:off x="3962400" y="2059132"/>
            <a:ext cx="4343400" cy="493568"/>
          </a:xfrm>
          <a:prstGeom prst="rect">
            <a:avLst/>
          </a:prstGeom>
        </p:spPr>
      </p:pic>
    </p:spTree>
    <p:extLst>
      <p:ext uri="{BB962C8B-B14F-4D97-AF65-F5344CB8AC3E}">
        <p14:creationId xmlns:p14="http://schemas.microsoft.com/office/powerpoint/2010/main" val="8752261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0872FBC-582F-8D09-6A3E-9C64E481D86F}"/>
              </a:ext>
            </a:extLst>
          </p:cNvPr>
          <p:cNvPicPr>
            <a:picLocks noChangeAspect="1"/>
          </p:cNvPicPr>
          <p:nvPr/>
        </p:nvPicPr>
        <p:blipFill>
          <a:blip r:embed="rId2"/>
          <a:srcRect r="547" b="870"/>
          <a:stretch/>
        </p:blipFill>
        <p:spPr>
          <a:xfrm>
            <a:off x="2286000" y="0"/>
            <a:ext cx="13716000" cy="10287000"/>
          </a:xfrm>
          <a:prstGeom prst="rect">
            <a:avLst/>
          </a:prstGeom>
        </p:spPr>
      </p:pic>
    </p:spTree>
    <p:extLst>
      <p:ext uri="{BB962C8B-B14F-4D97-AF65-F5344CB8AC3E}">
        <p14:creationId xmlns:p14="http://schemas.microsoft.com/office/powerpoint/2010/main" val="40583105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1">
            <a:extLst>
              <a:ext uri="{FF2B5EF4-FFF2-40B4-BE49-F238E27FC236}">
                <a16:creationId xmlns:a16="http://schemas.microsoft.com/office/drawing/2014/main" id="{9A7D6E99-1003-3F9F-DFE0-8B59DD09305D}"/>
              </a:ext>
            </a:extLst>
          </p:cNvPr>
          <p:cNvSpPr txBox="1"/>
          <p:nvPr/>
        </p:nvSpPr>
        <p:spPr>
          <a:xfrm>
            <a:off x="1028700" y="4311830"/>
            <a:ext cx="16230600" cy="804131"/>
          </a:xfrm>
          <a:prstGeom prst="rect">
            <a:avLst/>
          </a:prstGeom>
        </p:spPr>
        <p:txBody>
          <a:bodyPr lIns="0" tIns="0" rIns="0" bIns="0" rtlCol="0" anchor="t">
            <a:spAutoFit/>
          </a:bodyPr>
          <a:lstStyle/>
          <a:p>
            <a:pPr algn="ctr">
              <a:lnSpc>
                <a:spcPts val="6719"/>
              </a:lnSpc>
            </a:pPr>
            <a:r>
              <a:rPr lang="ja-JP" sz="4800" b="1" noProof="1">
                <a:solidFill>
                  <a:srgbClr val="545454"/>
                </a:solidFill>
                <a:latin typeface="Noto Sans JP Bold"/>
                <a:ea typeface="Noto Sans JP Bold"/>
                <a:cs typeface="Noto Sans JP Bold"/>
                <a:sym typeface="Noto Sans JP Bold"/>
              </a:rPr>
              <a:t>お疲れ様でした！</a:t>
            </a:r>
          </a:p>
        </p:txBody>
      </p:sp>
    </p:spTree>
    <p:extLst>
      <p:ext uri="{BB962C8B-B14F-4D97-AF65-F5344CB8AC3E}">
        <p14:creationId xmlns:p14="http://schemas.microsoft.com/office/powerpoint/2010/main" val="3649408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03CED8-B607-13A7-1DB0-2DE320CA579A}"/>
              </a:ext>
            </a:extLst>
          </p:cNvPr>
          <p:cNvSpPr>
            <a:spLocks noGrp="1"/>
          </p:cNvSpPr>
          <p:nvPr>
            <p:ph type="title"/>
          </p:nvPr>
        </p:nvSpPr>
        <p:spPr/>
        <p:txBody>
          <a:bodyPr/>
          <a:lstStyle/>
          <a:p>
            <a:r>
              <a:rPr kumimoji="1" lang="ja-JP" altLang="en-US"/>
              <a:t>復習</a:t>
            </a:r>
          </a:p>
        </p:txBody>
      </p:sp>
    </p:spTree>
    <p:extLst>
      <p:ext uri="{BB962C8B-B14F-4D97-AF65-F5344CB8AC3E}">
        <p14:creationId xmlns:p14="http://schemas.microsoft.com/office/powerpoint/2010/main" val="4303502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E966A-2A36-3BD8-AA6A-9AE0931D1C14}"/>
              </a:ext>
            </a:extLst>
          </p:cNvPr>
          <p:cNvSpPr>
            <a:spLocks noGrp="1"/>
          </p:cNvSpPr>
          <p:nvPr>
            <p:ph type="title"/>
          </p:nvPr>
        </p:nvSpPr>
        <p:spPr/>
        <p:txBody>
          <a:bodyPr/>
          <a:lstStyle/>
          <a:p>
            <a:r>
              <a:rPr lang="en-JP"/>
              <a:t>復習</a:t>
            </a:r>
            <a:r>
              <a:rPr lang="ja-JP" altLang="en-US"/>
              <a:t>／三角関数の合成</a:t>
            </a:r>
            <a:endParaRPr lang="en-JP" dirty="0"/>
          </a:p>
        </p:txBody>
      </p:sp>
      <p:sp>
        <p:nvSpPr>
          <p:cNvPr id="3" name="Content Placeholder 2">
            <a:extLst>
              <a:ext uri="{FF2B5EF4-FFF2-40B4-BE49-F238E27FC236}">
                <a16:creationId xmlns:a16="http://schemas.microsoft.com/office/drawing/2014/main" id="{AFCD2635-1DEE-2724-FFA8-6800B1064DAD}"/>
              </a:ext>
            </a:extLst>
          </p:cNvPr>
          <p:cNvSpPr>
            <a:spLocks noGrp="1"/>
          </p:cNvSpPr>
          <p:nvPr>
            <p:ph idx="1"/>
          </p:nvPr>
        </p:nvSpPr>
        <p:spPr/>
        <p:txBody>
          <a:bodyPr>
            <a:normAutofit/>
          </a:bodyPr>
          <a:lstStyle/>
          <a:p>
            <a:r>
              <a:rPr lang="ja-JP" altLang="en-US"/>
              <a:t>二つの三角関数の和／差は一つの三角関数に直すことができた</a:t>
            </a:r>
            <a:endParaRPr lang="en-US" altLang="ja-JP" dirty="0"/>
          </a:p>
          <a:p>
            <a:r>
              <a:rPr lang="ja-JP" altLang="en-US"/>
              <a:t>具体例</a:t>
            </a:r>
            <a:endParaRPr lang="en-US" altLang="ja-JP" dirty="0"/>
          </a:p>
          <a:p>
            <a:pPr lvl="1"/>
            <a:r>
              <a:rPr lang="ja-JP" altLang="en-US"/>
              <a:t>　</a:t>
            </a:r>
            <a:endParaRPr lang="en-US" altLang="ja-JP" dirty="0"/>
          </a:p>
          <a:p>
            <a:pPr lvl="1"/>
            <a:endParaRPr lang="en-US" altLang="ja-JP" dirty="0"/>
          </a:p>
          <a:p>
            <a:pPr lvl="1"/>
            <a:r>
              <a:rPr lang="ja-JP" altLang="en-US"/>
              <a:t>　</a:t>
            </a:r>
            <a:endParaRPr lang="en-US" altLang="ja-JP" dirty="0"/>
          </a:p>
          <a:p>
            <a:r>
              <a:rPr lang="ja-JP" altLang="en-US" b="0"/>
              <a:t>三角関数の合成は、加法定理の逆の利用だった</a:t>
            </a:r>
            <a:endParaRPr lang="en-US" altLang="ja-JP" b="0" dirty="0"/>
          </a:p>
          <a:p>
            <a:pPr lvl="1"/>
            <a:r>
              <a:rPr lang="ja-JP" altLang="en-US" b="0"/>
              <a:t>　</a:t>
            </a:r>
            <a:endParaRPr lang="en-US" altLang="ja-JP" b="0" dirty="0"/>
          </a:p>
          <a:p>
            <a:pPr lvl="1"/>
            <a:r>
              <a:rPr lang="ja-JP" altLang="en-US"/>
              <a:t>　</a:t>
            </a:r>
            <a:endParaRPr lang="en-US" altLang="ja-JP" b="0" dirty="0"/>
          </a:p>
        </p:txBody>
      </p:sp>
      <p:pic>
        <p:nvPicPr>
          <p:cNvPr id="5" name="図 4" descr="\documentclass{article}&#10;\usepackage{base, math_phys}&#10;\pagestyle{empty}&#10;\begin{document}&#10;&#10;\begin{equation*}&#10;    \sin x + \cos x = \sqrt{2}\left(\frac{1}{\sqrt{2}}\sin x  + \frac{1}{\sqrt{2}}\cos x\right) = \sqrt{2}\sin\left(x + \frac{\pi}{4}\right)&#10;\end{equation*}&#10;&#10;&#10;\end{document}" title="IguanaTex Picture Display">
            <a:extLst>
              <a:ext uri="{FF2B5EF4-FFF2-40B4-BE49-F238E27FC236}">
                <a16:creationId xmlns:a16="http://schemas.microsoft.com/office/drawing/2014/main" id="{F93261BA-AF15-AEDD-EF56-0402C964F288}"/>
              </a:ext>
            </a:extLst>
          </p:cNvPr>
          <p:cNvPicPr>
            <a:picLocks noChangeAspect="1"/>
          </p:cNvPicPr>
          <p:nvPr>
            <p:custDataLst>
              <p:tags r:id="rId1"/>
            </p:custDataLst>
          </p:nvPr>
        </p:nvPicPr>
        <p:blipFill>
          <a:blip r:embed="rId6"/>
          <a:stretch>
            <a:fillRect/>
          </a:stretch>
        </p:blipFill>
        <p:spPr>
          <a:xfrm>
            <a:off x="1981200" y="3771900"/>
            <a:ext cx="11752118" cy="1080655"/>
          </a:xfrm>
          <a:prstGeom prst="rect">
            <a:avLst/>
          </a:prstGeom>
        </p:spPr>
      </p:pic>
      <p:pic>
        <p:nvPicPr>
          <p:cNvPr id="7" name="図 6" descr="\documentclass{article}&#10;\usepackage{base, math_phys}&#10;\pagestyle{empty}&#10;\begin{document}&#10;&#10;\begin{equation*}&#10;    \sin x - \sqrt{3} \cos x = 2\left(\frac{1}{2}\sin x  - \frac{\sqrt{3}}{2}\cos x\right) = 2\sin\left(x - \frac{\pi}{3}\right)&#10;\end{equation*}&#10;&#10;&#10;\end{document}" title="IguanaTex Picture Display">
            <a:extLst>
              <a:ext uri="{FF2B5EF4-FFF2-40B4-BE49-F238E27FC236}">
                <a16:creationId xmlns:a16="http://schemas.microsoft.com/office/drawing/2014/main" id="{D67746D5-4F6E-436E-BE9D-61BF1B436EEA}"/>
              </a:ext>
            </a:extLst>
          </p:cNvPr>
          <p:cNvPicPr>
            <a:picLocks noChangeAspect="1"/>
          </p:cNvPicPr>
          <p:nvPr>
            <p:custDataLst>
              <p:tags r:id="rId2"/>
            </p:custDataLst>
          </p:nvPr>
        </p:nvPicPr>
        <p:blipFill>
          <a:blip r:embed="rId7"/>
          <a:stretch>
            <a:fillRect/>
          </a:stretch>
        </p:blipFill>
        <p:spPr>
          <a:xfrm>
            <a:off x="1981200" y="5330003"/>
            <a:ext cx="11346873" cy="1350818"/>
          </a:xfrm>
          <a:prstGeom prst="rect">
            <a:avLst/>
          </a:prstGeom>
        </p:spPr>
      </p:pic>
      <p:pic>
        <p:nvPicPr>
          <p:cNvPr id="9" name="図 8" descr="\documentclass{article}&#10;\usepackage{base, math_phys}&#10;\pagestyle{empty}&#10;\begin{document}&#10;&#10;&#10;\begin{equation*}&#10;    \sin x {\color{red} \frac{1}{\sqrt{2}}}  + \cos x {\color{red} \frac{1}{\sqrt{2}}} = \sin\left(x {\color{red} + \frac{\pi}{4}}\right)&#10;\end{equation*}&#10;&#10;\end{document}" title="IguanaTex Picture Display">
            <a:extLst>
              <a:ext uri="{FF2B5EF4-FFF2-40B4-BE49-F238E27FC236}">
                <a16:creationId xmlns:a16="http://schemas.microsoft.com/office/drawing/2014/main" id="{CDACF097-B781-1C46-A1FC-0CC407703CF8}"/>
              </a:ext>
            </a:extLst>
          </p:cNvPr>
          <p:cNvPicPr>
            <a:picLocks noChangeAspect="1"/>
          </p:cNvPicPr>
          <p:nvPr>
            <p:custDataLst>
              <p:tags r:id="rId3"/>
            </p:custDataLst>
          </p:nvPr>
        </p:nvPicPr>
        <p:blipFill>
          <a:blip r:embed="rId8"/>
          <a:stretch>
            <a:fillRect/>
          </a:stretch>
        </p:blipFill>
        <p:spPr>
          <a:xfrm>
            <a:off x="1981200" y="8366560"/>
            <a:ext cx="6602348" cy="1061916"/>
          </a:xfrm>
          <a:prstGeom prst="rect">
            <a:avLst/>
          </a:prstGeom>
        </p:spPr>
      </p:pic>
      <p:pic>
        <p:nvPicPr>
          <p:cNvPr id="18" name="図 17" descr="\documentclass{article}&#10;\usepackage{base, math_phys}&#10;\pagestyle{empty}&#10;\begin{document}&#10;&#10;\begin{equation*}&#10;    \sin \alpha {\color{red} \cos \beta} + \cos \alpha {\color{red} \sin \beta} = \sin(\alpha {\color{red} + \beta})&#10;\end{equation*}&#10;&#10;&#10;\end{document}" title="IguanaTex Picture Display">
            <a:extLst>
              <a:ext uri="{FF2B5EF4-FFF2-40B4-BE49-F238E27FC236}">
                <a16:creationId xmlns:a16="http://schemas.microsoft.com/office/drawing/2014/main" id="{F82BA3F4-26E4-BABC-55A1-B419BC02D6AA}"/>
              </a:ext>
            </a:extLst>
          </p:cNvPr>
          <p:cNvPicPr>
            <a:picLocks noChangeAspect="1"/>
          </p:cNvPicPr>
          <p:nvPr>
            <p:custDataLst>
              <p:tags r:id="rId4"/>
            </p:custDataLst>
          </p:nvPr>
        </p:nvPicPr>
        <p:blipFill>
          <a:blip r:embed="rId9"/>
          <a:stretch>
            <a:fillRect/>
          </a:stretch>
        </p:blipFill>
        <p:spPr>
          <a:xfrm>
            <a:off x="1968500" y="7694629"/>
            <a:ext cx="7518400" cy="508000"/>
          </a:xfrm>
          <a:prstGeom prst="rect">
            <a:avLst/>
          </a:prstGeom>
        </p:spPr>
      </p:pic>
    </p:spTree>
    <p:extLst>
      <p:ext uri="{BB962C8B-B14F-4D97-AF65-F5344CB8AC3E}">
        <p14:creationId xmlns:p14="http://schemas.microsoft.com/office/powerpoint/2010/main" val="2247486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588F76B-8635-842E-EFE6-E4CDFE8B1570}"/>
              </a:ext>
            </a:extLst>
          </p:cNvPr>
          <p:cNvSpPr>
            <a:spLocks noGrp="1"/>
          </p:cNvSpPr>
          <p:nvPr>
            <p:ph type="title"/>
          </p:nvPr>
        </p:nvSpPr>
        <p:spPr/>
        <p:txBody>
          <a:bodyPr/>
          <a:lstStyle/>
          <a:p>
            <a:r>
              <a:rPr kumimoji="1" lang="ja-JP" altLang="en-US"/>
              <a:t>三角関数を含む関数</a:t>
            </a:r>
          </a:p>
        </p:txBody>
      </p:sp>
    </p:spTree>
    <p:extLst>
      <p:ext uri="{BB962C8B-B14F-4D97-AF65-F5344CB8AC3E}">
        <p14:creationId xmlns:p14="http://schemas.microsoft.com/office/powerpoint/2010/main" val="320370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F93E78-E2FB-C168-0C02-A4A9BF24CB49}"/>
              </a:ext>
            </a:extLst>
          </p:cNvPr>
          <p:cNvSpPr>
            <a:spLocks noGrp="1"/>
          </p:cNvSpPr>
          <p:nvPr>
            <p:ph type="title"/>
          </p:nvPr>
        </p:nvSpPr>
        <p:spPr/>
        <p:txBody>
          <a:bodyPr/>
          <a:lstStyle/>
          <a:p>
            <a:r>
              <a:rPr kumimoji="1" lang="ja-JP" altLang="en-US"/>
              <a:t>三角関数を含む関数</a:t>
            </a:r>
          </a:p>
        </p:txBody>
      </p:sp>
      <p:sp>
        <p:nvSpPr>
          <p:cNvPr id="3" name="コンテンツ プレースホルダー 2">
            <a:extLst>
              <a:ext uri="{FF2B5EF4-FFF2-40B4-BE49-F238E27FC236}">
                <a16:creationId xmlns:a16="http://schemas.microsoft.com/office/drawing/2014/main" id="{C2B8246C-244B-6A90-403F-C68CEF073CA2}"/>
              </a:ext>
            </a:extLst>
          </p:cNvPr>
          <p:cNvSpPr>
            <a:spLocks noGrp="1"/>
          </p:cNvSpPr>
          <p:nvPr>
            <p:ph idx="1"/>
          </p:nvPr>
        </p:nvSpPr>
        <p:spPr/>
        <p:txBody>
          <a:bodyPr/>
          <a:lstStyle/>
          <a:p>
            <a:r>
              <a:rPr kumimoji="1" lang="ja-JP" altLang="en-US"/>
              <a:t>実は世の中の現象は三角関数を含む関数で</a:t>
            </a:r>
            <a:br>
              <a:rPr kumimoji="1" lang="en-US" altLang="ja-JP" dirty="0"/>
            </a:br>
            <a:r>
              <a:rPr kumimoji="1" lang="ja-JP" altLang="en-US"/>
              <a:t>表されることが多い</a:t>
            </a:r>
            <a:endParaRPr kumimoji="1" lang="en-US" altLang="ja-JP" dirty="0"/>
          </a:p>
          <a:p>
            <a:r>
              <a:rPr kumimoji="1" lang="ja-JP" altLang="en-US"/>
              <a:t>たとえば</a:t>
            </a:r>
            <a:r>
              <a:rPr kumimoji="1" lang="en-US" altLang="ja-JP" dirty="0"/>
              <a:t>…</a:t>
            </a:r>
          </a:p>
          <a:p>
            <a:pPr lvl="1"/>
            <a:r>
              <a:rPr kumimoji="1" lang="ja-JP" altLang="en-US"/>
              <a:t>　　　　　　／コンセントの電圧</a:t>
            </a:r>
            <a:endParaRPr kumimoji="1" lang="en-US" altLang="ja-JP" dirty="0"/>
          </a:p>
          <a:p>
            <a:pPr lvl="1"/>
            <a:r>
              <a:rPr kumimoji="1" lang="ja-JP" altLang="en-US"/>
              <a:t>　</a:t>
            </a:r>
            <a:endParaRPr kumimoji="1" lang="en-US" altLang="ja-JP" dirty="0"/>
          </a:p>
          <a:p>
            <a:pPr marL="457200" lvl="1" indent="0">
              <a:buNone/>
            </a:pPr>
            <a:r>
              <a:rPr kumimoji="1" lang="ja-JP" altLang="en-US"/>
              <a:t>　／</a:t>
            </a:r>
            <a:r>
              <a:rPr kumimoji="1" lang="en-US" altLang="ja-JP" dirty="0"/>
              <a:t> </a:t>
            </a:r>
            <a:r>
              <a:rPr kumimoji="1" lang="ja-JP" altLang="en-US"/>
              <a:t>スマホで見る画像を扱うための式</a:t>
            </a:r>
            <a:endParaRPr kumimoji="1" lang="en-US" altLang="ja-JP" dirty="0"/>
          </a:p>
        </p:txBody>
      </p:sp>
      <p:pic>
        <p:nvPicPr>
          <p:cNvPr id="4" name="Picture 2">
            <a:extLst>
              <a:ext uri="{FF2B5EF4-FFF2-40B4-BE49-F238E27FC236}">
                <a16:creationId xmlns:a16="http://schemas.microsoft.com/office/drawing/2014/main" id="{F96CFD96-6823-7E2D-4CC0-743D2CB86B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74455" y="10782300"/>
            <a:ext cx="4084540" cy="3763108"/>
          </a:xfrm>
          <a:prstGeom prst="rect">
            <a:avLst/>
          </a:prstGeom>
          <a:noFill/>
          <a:extLst>
            <a:ext uri="{909E8E84-426E-40DD-AFC4-6F175D3DCCD1}">
              <a14:hiddenFill xmlns:a14="http://schemas.microsoft.com/office/drawing/2010/main">
                <a:solidFill>
                  <a:srgbClr val="FFFFFF"/>
                </a:solidFill>
              </a14:hiddenFill>
            </a:ext>
          </a:extLst>
        </p:spPr>
      </p:pic>
      <p:sp>
        <p:nvSpPr>
          <p:cNvPr id="7" name="テキスト ボックス 6">
            <a:extLst>
              <a:ext uri="{FF2B5EF4-FFF2-40B4-BE49-F238E27FC236}">
                <a16:creationId xmlns:a16="http://schemas.microsoft.com/office/drawing/2014/main" id="{063722B2-36AF-237F-8690-A31DC82BA341}"/>
              </a:ext>
            </a:extLst>
          </p:cNvPr>
          <p:cNvSpPr txBox="1"/>
          <p:nvPr/>
        </p:nvSpPr>
        <p:spPr>
          <a:xfrm>
            <a:off x="802105" y="11107454"/>
            <a:ext cx="7723089" cy="1384995"/>
          </a:xfrm>
          <a:prstGeom prst="rect">
            <a:avLst/>
          </a:prstGeom>
          <a:noFill/>
        </p:spPr>
        <p:txBody>
          <a:bodyPr wrap="square" rtlCol="0">
            <a:spAutoFit/>
          </a:bodyPr>
          <a:lstStyle/>
          <a:p>
            <a:r>
              <a:rPr kumimoji="1" lang="ja-JP" altLang="en-US" sz="2800" b="0" i="0" u="none" strike="noStrike" kern="1200" cap="none" spc="0" normalizeH="0" noProof="0">
                <a:ln>
                  <a:noFill/>
                </a:ln>
                <a:solidFill>
                  <a:sysClr val="windowText" lastClr="000000"/>
                </a:solidFill>
                <a:effectLst/>
                <a:uLnTx/>
                <a:uFillTx/>
                <a:latin typeface="Hiragino Kaku Gothic Pro W3" panose="020B0300000000000000" pitchFamily="34" charset="-128"/>
                <a:ea typeface="Hiragino Kaku Gothic Pro W3" panose="020B0300000000000000" pitchFamily="34" charset="-128"/>
              </a:rPr>
              <a:t>どっかの大臣が</a:t>
            </a:r>
            <a:br>
              <a:rPr kumimoji="1" lang="en-US" altLang="ja-JP" sz="2800" b="0" i="0" u="none" strike="noStrike" kern="1200" cap="none" spc="0" normalizeH="0" noProof="0" dirty="0">
                <a:ln>
                  <a:noFill/>
                </a:ln>
                <a:solidFill>
                  <a:sysClr val="windowText" lastClr="000000"/>
                </a:solidFill>
                <a:effectLst/>
                <a:uLnTx/>
                <a:uFillTx/>
                <a:latin typeface="Hiragino Kaku Gothic Pro W3" panose="020B0300000000000000" pitchFamily="34" charset="-128"/>
                <a:ea typeface="Hiragino Kaku Gothic Pro W3" panose="020B0300000000000000" pitchFamily="34" charset="-128"/>
              </a:rPr>
            </a:br>
            <a:r>
              <a:rPr kumimoji="1" lang="ja-JP" altLang="en-US" sz="2800" b="0" i="0" u="none" strike="noStrike" kern="1200" cap="none" spc="0" normalizeH="0" noProof="0">
                <a:ln>
                  <a:noFill/>
                </a:ln>
                <a:solidFill>
                  <a:sysClr val="windowText" lastClr="000000"/>
                </a:solidFill>
                <a:effectLst/>
                <a:uLnTx/>
                <a:uFillTx/>
                <a:latin typeface="Hiragino Kaku Gothic Pro W3" panose="020B0300000000000000" pitchFamily="34" charset="-128"/>
                <a:ea typeface="Hiragino Kaku Gothic Pro W3" panose="020B0300000000000000" pitchFamily="34" charset="-128"/>
              </a:rPr>
              <a:t>「三角関数を学んでなんの意味があるんだ</a:t>
            </a:r>
            <a:r>
              <a:rPr kumimoji="1" lang="ja-JP" altLang="en-US" sz="2800">
                <a:solidFill>
                  <a:sysClr val="windowText" lastClr="000000"/>
                </a:solidFill>
                <a:latin typeface="Hiragino Kaku Gothic Pro W3" panose="020B0300000000000000" pitchFamily="34" charset="-128"/>
                <a:ea typeface="Hiragino Kaku Gothic Pro W3" panose="020B0300000000000000" pitchFamily="34" charset="-128"/>
              </a:rPr>
              <a:t>？</a:t>
            </a:r>
            <a:r>
              <a:rPr kumimoji="1" lang="ja-JP" altLang="en-US" sz="2800" b="0" i="0" u="none" strike="noStrike" kern="1200" cap="none" spc="0" normalizeH="0" noProof="0">
                <a:ln>
                  <a:noFill/>
                </a:ln>
                <a:solidFill>
                  <a:sysClr val="windowText" lastClr="000000"/>
                </a:solidFill>
                <a:effectLst/>
                <a:uLnTx/>
                <a:uFillTx/>
                <a:latin typeface="Hiragino Kaku Gothic Pro W3" panose="020B0300000000000000" pitchFamily="34" charset="-128"/>
                <a:ea typeface="Hiragino Kaku Gothic Pro W3" panose="020B0300000000000000" pitchFamily="34" charset="-128"/>
              </a:rPr>
              <a:t>」とかほざいてたけど、実際どうなの？</a:t>
            </a:r>
            <a:endParaRPr kumimoji="1" lang="en-JP" altLang="ja-JP" sz="2800" b="0" i="0" u="none" strike="noStrike" kern="1200" cap="none" spc="0" normalizeH="0" noProof="0">
              <a:ln>
                <a:noFill/>
              </a:ln>
              <a:solidFill>
                <a:sysClr val="windowText" lastClr="000000"/>
              </a:solidFill>
              <a:effectLst/>
              <a:uLnTx/>
              <a:uFillTx/>
              <a:latin typeface="Hiragino Kaku Gothic Pro W3" panose="020B0300000000000000" pitchFamily="34" charset="-128"/>
              <a:ea typeface="Hiragino Kaku Gothic Pro W3" panose="020B0300000000000000" pitchFamily="34" charset="-128"/>
            </a:endParaRPr>
          </a:p>
        </p:txBody>
      </p:sp>
      <p:sp>
        <p:nvSpPr>
          <p:cNvPr id="8" name="テキスト ボックス 7">
            <a:extLst>
              <a:ext uri="{FF2B5EF4-FFF2-40B4-BE49-F238E27FC236}">
                <a16:creationId xmlns:a16="http://schemas.microsoft.com/office/drawing/2014/main" id="{6C9F5463-FE60-D0E0-787E-CFE4CF353A2F}"/>
              </a:ext>
            </a:extLst>
          </p:cNvPr>
          <p:cNvSpPr txBox="1"/>
          <p:nvPr/>
        </p:nvSpPr>
        <p:spPr>
          <a:xfrm>
            <a:off x="12258995" y="11305520"/>
            <a:ext cx="5881688" cy="523220"/>
          </a:xfrm>
          <a:prstGeom prst="rect">
            <a:avLst/>
          </a:prstGeom>
          <a:noFill/>
        </p:spPr>
        <p:txBody>
          <a:bodyPr wrap="square" rtlCol="0">
            <a:spAutoFit/>
          </a:bodyPr>
          <a:lstStyle/>
          <a:p>
            <a:r>
              <a:rPr kumimoji="1" lang="ja-JP" altLang="en-US" sz="2800">
                <a:latin typeface="Hiragino Kaku Gothic Pro W3" panose="020B0300000000000000" pitchFamily="34" charset="-128"/>
                <a:ea typeface="Hiragino Kaku Gothic Pro W3" panose="020B0300000000000000" pitchFamily="34" charset="-128"/>
              </a:rPr>
              <a:t>三角関数ないと生きていけないで</a:t>
            </a:r>
          </a:p>
        </p:txBody>
      </p:sp>
      <p:pic>
        <p:nvPicPr>
          <p:cNvPr id="14" name="図 13" descr="\documentclass{article}&#10;\usepackage{base, math_phys}&#10;\pagestyle{empty}&#10;\begin{document}&#10;&#10;\begin{equation*}&#10;    F(t) = f(x_1)\left(\cos \frac{2\pi x_1}{n}t -i \sin \frac{2\pi x_1}{n}t\right) + \cdots + f(x_n)\left(\cos \frac{2\pi x_n}{n}t -i \sin \frac{2\pi x_n}{n}t\right)&#10;\end{equation*}&#10;&#10;\end{document}" title="IguanaTex Picture Display">
            <a:extLst>
              <a:ext uri="{FF2B5EF4-FFF2-40B4-BE49-F238E27FC236}">
                <a16:creationId xmlns:a16="http://schemas.microsoft.com/office/drawing/2014/main" id="{CA7967B2-8396-8C4F-5E9A-155A9B13CDDC}"/>
              </a:ext>
            </a:extLst>
          </p:cNvPr>
          <p:cNvPicPr>
            <a:picLocks noChangeAspect="1"/>
          </p:cNvPicPr>
          <p:nvPr>
            <p:custDataLst>
              <p:tags r:id="rId1"/>
            </p:custDataLst>
          </p:nvPr>
        </p:nvPicPr>
        <p:blipFill>
          <a:blip r:embed="rId6"/>
          <a:stretch>
            <a:fillRect/>
          </a:stretch>
        </p:blipFill>
        <p:spPr>
          <a:xfrm>
            <a:off x="1828800" y="5295900"/>
            <a:ext cx="15444178" cy="1083802"/>
          </a:xfrm>
          <a:prstGeom prst="rect">
            <a:avLst/>
          </a:prstGeom>
        </p:spPr>
      </p:pic>
      <p:pic>
        <p:nvPicPr>
          <p:cNvPr id="12" name="図 11" descr="\documentclass{article}&#10;\usepackage{base, math_phys}&#10;\pagestyle{empty}&#10;\begin{document}&#10;&#10;$V=V_0 \sin \omega t $&#10;&#10;&#10;\end{document}" title="IguanaTex Picture Display">
            <a:extLst>
              <a:ext uri="{FF2B5EF4-FFF2-40B4-BE49-F238E27FC236}">
                <a16:creationId xmlns:a16="http://schemas.microsoft.com/office/drawing/2014/main" id="{D08DBA4E-649A-9CCB-7110-D4C9FC35ABAA}"/>
              </a:ext>
            </a:extLst>
          </p:cNvPr>
          <p:cNvPicPr>
            <a:picLocks noChangeAspect="1"/>
          </p:cNvPicPr>
          <p:nvPr>
            <p:custDataLst>
              <p:tags r:id="rId2"/>
            </p:custDataLst>
          </p:nvPr>
        </p:nvPicPr>
        <p:blipFill>
          <a:blip r:embed="rId7"/>
          <a:stretch>
            <a:fillRect/>
          </a:stretch>
        </p:blipFill>
        <p:spPr>
          <a:xfrm>
            <a:off x="1880008" y="4760503"/>
            <a:ext cx="2438400" cy="385011"/>
          </a:xfrm>
          <a:prstGeom prst="rect">
            <a:avLst/>
          </a:prstGeom>
        </p:spPr>
      </p:pic>
      <p:pic>
        <p:nvPicPr>
          <p:cNvPr id="1026" name="Picture 2" descr="コンセントを抜いている男性のイラスト（節電）">
            <a:extLst>
              <a:ext uri="{FF2B5EF4-FFF2-40B4-BE49-F238E27FC236}">
                <a16:creationId xmlns:a16="http://schemas.microsoft.com/office/drawing/2014/main" id="{435632B6-A6DF-4189-E93B-865B1A2C443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154079" y="2549995"/>
            <a:ext cx="2709590" cy="2723206"/>
          </a:xfrm>
          <a:prstGeom prst="rect">
            <a:avLst/>
          </a:prstGeom>
          <a:noFill/>
          <a:extLst>
            <a:ext uri="{909E8E84-426E-40DD-AFC4-6F175D3DCCD1}">
              <a14:hiddenFill xmlns:a14="http://schemas.microsoft.com/office/drawing/2010/main">
                <a:solidFill>
                  <a:srgbClr val="FFFFFF"/>
                </a:solidFill>
              </a14:hiddenFill>
            </a:ext>
          </a:extLst>
        </p:spPr>
      </p:pic>
      <p:sp>
        <p:nvSpPr>
          <p:cNvPr id="18" name="フリーフォーム 17">
            <a:extLst>
              <a:ext uri="{FF2B5EF4-FFF2-40B4-BE49-F238E27FC236}">
                <a16:creationId xmlns:a16="http://schemas.microsoft.com/office/drawing/2014/main" id="{71C22EA8-90F0-6826-1FAC-31DE4F0E7A41}"/>
              </a:ext>
            </a:extLst>
          </p:cNvPr>
          <p:cNvSpPr/>
          <p:nvPr/>
        </p:nvSpPr>
        <p:spPr>
          <a:xfrm>
            <a:off x="14679137" y="3814754"/>
            <a:ext cx="1977863" cy="983409"/>
          </a:xfrm>
          <a:custGeom>
            <a:avLst/>
            <a:gdLst>
              <a:gd name="connsiteX0" fmla="*/ 0 w 3705726"/>
              <a:gd name="connsiteY0" fmla="*/ 818237 h 1628202"/>
              <a:gd name="connsiteX1" fmla="*/ 417094 w 3705726"/>
              <a:gd name="connsiteY1" fmla="*/ 48216 h 1628202"/>
              <a:gd name="connsiteX2" fmla="*/ 994610 w 3705726"/>
              <a:gd name="connsiteY2" fmla="*/ 1459922 h 1628202"/>
              <a:gd name="connsiteX3" fmla="*/ 1700463 w 3705726"/>
              <a:gd name="connsiteY3" fmla="*/ 90 h 1628202"/>
              <a:gd name="connsiteX4" fmla="*/ 2245894 w 3705726"/>
              <a:gd name="connsiteY4" fmla="*/ 1540132 h 1628202"/>
              <a:gd name="connsiteX5" fmla="*/ 2839452 w 3705726"/>
              <a:gd name="connsiteY5" fmla="*/ 32174 h 1628202"/>
              <a:gd name="connsiteX6" fmla="*/ 3272589 w 3705726"/>
              <a:gd name="connsiteY6" fmla="*/ 1620343 h 1628202"/>
              <a:gd name="connsiteX7" fmla="*/ 3705726 w 3705726"/>
              <a:gd name="connsiteY7" fmla="*/ 529479 h 1628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5726" h="1628202">
                <a:moveTo>
                  <a:pt x="0" y="818237"/>
                </a:moveTo>
                <a:cubicBezTo>
                  <a:pt x="125663" y="379753"/>
                  <a:pt x="251326" y="-58731"/>
                  <a:pt x="417094" y="48216"/>
                </a:cubicBezTo>
                <a:cubicBezTo>
                  <a:pt x="582862" y="155163"/>
                  <a:pt x="780715" y="1467943"/>
                  <a:pt x="994610" y="1459922"/>
                </a:cubicBezTo>
                <a:cubicBezTo>
                  <a:pt x="1208505" y="1451901"/>
                  <a:pt x="1491916" y="-13278"/>
                  <a:pt x="1700463" y="90"/>
                </a:cubicBezTo>
                <a:cubicBezTo>
                  <a:pt x="1909010" y="13458"/>
                  <a:pt x="2056063" y="1534785"/>
                  <a:pt x="2245894" y="1540132"/>
                </a:cubicBezTo>
                <a:cubicBezTo>
                  <a:pt x="2435725" y="1545479"/>
                  <a:pt x="2668336" y="18806"/>
                  <a:pt x="2839452" y="32174"/>
                </a:cubicBezTo>
                <a:cubicBezTo>
                  <a:pt x="3010568" y="45542"/>
                  <a:pt x="3128210" y="1537459"/>
                  <a:pt x="3272589" y="1620343"/>
                </a:cubicBezTo>
                <a:cubicBezTo>
                  <a:pt x="3416968" y="1703227"/>
                  <a:pt x="3561347" y="1116353"/>
                  <a:pt x="3705726" y="529479"/>
                </a:cubicBezTo>
              </a:path>
            </a:pathLst>
          </a:cu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30" name="Picture 6" descr="スマートフォン・スマホのイラスト">
            <a:extLst>
              <a:ext uri="{FF2B5EF4-FFF2-40B4-BE49-F238E27FC236}">
                <a16:creationId xmlns:a16="http://schemas.microsoft.com/office/drawing/2014/main" id="{D2292FEA-7386-5B42-BD7D-71A01CEF2BA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966207" y="7050816"/>
            <a:ext cx="3152657" cy="3417514"/>
          </a:xfrm>
          <a:prstGeom prst="rect">
            <a:avLst/>
          </a:prstGeom>
          <a:noFill/>
          <a:extLst>
            <a:ext uri="{909E8E84-426E-40DD-AFC4-6F175D3DCCD1}">
              <a14:hiddenFill xmlns:a14="http://schemas.microsoft.com/office/drawing/2010/main">
                <a:solidFill>
                  <a:srgbClr val="FFFFFF"/>
                </a:solidFill>
              </a14:hiddenFill>
            </a:ext>
          </a:extLst>
        </p:spPr>
      </p:pic>
      <p:sp>
        <p:nvSpPr>
          <p:cNvPr id="20" name="曲折矢印 19">
            <a:extLst>
              <a:ext uri="{FF2B5EF4-FFF2-40B4-BE49-F238E27FC236}">
                <a16:creationId xmlns:a16="http://schemas.microsoft.com/office/drawing/2014/main" id="{E02FEC8D-34FD-5271-C226-FD3B994CBF45}"/>
              </a:ext>
            </a:extLst>
          </p:cNvPr>
          <p:cNvSpPr/>
          <p:nvPr/>
        </p:nvSpPr>
        <p:spPr>
          <a:xfrm rot="2957022">
            <a:off x="13842256" y="7228633"/>
            <a:ext cx="2247900" cy="1967405"/>
          </a:xfrm>
          <a:prstGeom prst="bentArrow">
            <a:avLst>
              <a:gd name="adj1" fmla="val 26464"/>
              <a:gd name="adj2" fmla="val 37640"/>
              <a:gd name="adj3" fmla="val 35279"/>
              <a:gd name="adj4" fmla="val 75592"/>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pic>
        <p:nvPicPr>
          <p:cNvPr id="1028" name="Picture 4" descr="記念写真のイラスト">
            <a:extLst>
              <a:ext uri="{FF2B5EF4-FFF2-40B4-BE49-F238E27FC236}">
                <a16:creationId xmlns:a16="http://schemas.microsoft.com/office/drawing/2014/main" id="{F2D7B446-A02B-1826-48F2-7263B8A6CB6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216725" y="6692393"/>
            <a:ext cx="3727454" cy="3718135"/>
          </a:xfrm>
          <a:prstGeom prst="rect">
            <a:avLst/>
          </a:prstGeom>
          <a:noFill/>
          <a:extLst>
            <a:ext uri="{909E8E84-426E-40DD-AFC4-6F175D3DCCD1}">
              <a14:hiddenFill xmlns:a14="http://schemas.microsoft.com/office/drawing/2010/main">
                <a:solidFill>
                  <a:srgbClr val="FFFFFF"/>
                </a:solidFill>
              </a14:hiddenFill>
            </a:ext>
          </a:extLst>
        </p:spPr>
      </p:pic>
      <p:sp>
        <p:nvSpPr>
          <p:cNvPr id="21" name="フリーフォーム 20">
            <a:extLst>
              <a:ext uri="{FF2B5EF4-FFF2-40B4-BE49-F238E27FC236}">
                <a16:creationId xmlns:a16="http://schemas.microsoft.com/office/drawing/2014/main" id="{26101A12-CDC4-7D64-99F5-2ADB867CB4AD}"/>
              </a:ext>
            </a:extLst>
          </p:cNvPr>
          <p:cNvSpPr/>
          <p:nvPr/>
        </p:nvSpPr>
        <p:spPr>
          <a:xfrm>
            <a:off x="13595833" y="7173320"/>
            <a:ext cx="1977863" cy="983409"/>
          </a:xfrm>
          <a:custGeom>
            <a:avLst/>
            <a:gdLst>
              <a:gd name="connsiteX0" fmla="*/ 0 w 3705726"/>
              <a:gd name="connsiteY0" fmla="*/ 818237 h 1628202"/>
              <a:gd name="connsiteX1" fmla="*/ 417094 w 3705726"/>
              <a:gd name="connsiteY1" fmla="*/ 48216 h 1628202"/>
              <a:gd name="connsiteX2" fmla="*/ 994610 w 3705726"/>
              <a:gd name="connsiteY2" fmla="*/ 1459922 h 1628202"/>
              <a:gd name="connsiteX3" fmla="*/ 1700463 w 3705726"/>
              <a:gd name="connsiteY3" fmla="*/ 90 h 1628202"/>
              <a:gd name="connsiteX4" fmla="*/ 2245894 w 3705726"/>
              <a:gd name="connsiteY4" fmla="*/ 1540132 h 1628202"/>
              <a:gd name="connsiteX5" fmla="*/ 2839452 w 3705726"/>
              <a:gd name="connsiteY5" fmla="*/ 32174 h 1628202"/>
              <a:gd name="connsiteX6" fmla="*/ 3272589 w 3705726"/>
              <a:gd name="connsiteY6" fmla="*/ 1620343 h 1628202"/>
              <a:gd name="connsiteX7" fmla="*/ 3705726 w 3705726"/>
              <a:gd name="connsiteY7" fmla="*/ 529479 h 1628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5726" h="1628202">
                <a:moveTo>
                  <a:pt x="0" y="818237"/>
                </a:moveTo>
                <a:cubicBezTo>
                  <a:pt x="125663" y="379753"/>
                  <a:pt x="251326" y="-58731"/>
                  <a:pt x="417094" y="48216"/>
                </a:cubicBezTo>
                <a:cubicBezTo>
                  <a:pt x="582862" y="155163"/>
                  <a:pt x="780715" y="1467943"/>
                  <a:pt x="994610" y="1459922"/>
                </a:cubicBezTo>
                <a:cubicBezTo>
                  <a:pt x="1208505" y="1451901"/>
                  <a:pt x="1491916" y="-13278"/>
                  <a:pt x="1700463" y="90"/>
                </a:cubicBezTo>
                <a:cubicBezTo>
                  <a:pt x="1909010" y="13458"/>
                  <a:pt x="2056063" y="1534785"/>
                  <a:pt x="2245894" y="1540132"/>
                </a:cubicBezTo>
                <a:cubicBezTo>
                  <a:pt x="2435725" y="1545479"/>
                  <a:pt x="2668336" y="18806"/>
                  <a:pt x="2839452" y="32174"/>
                </a:cubicBezTo>
                <a:cubicBezTo>
                  <a:pt x="3010568" y="45542"/>
                  <a:pt x="3128210" y="1537459"/>
                  <a:pt x="3272589" y="1620343"/>
                </a:cubicBezTo>
                <a:cubicBezTo>
                  <a:pt x="3416968" y="1703227"/>
                  <a:pt x="3561347" y="1116353"/>
                  <a:pt x="3705726" y="529479"/>
                </a:cubicBezTo>
              </a:path>
            </a:pathLst>
          </a:cu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09690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6458778-15BB-ECAD-A021-520BD4D9BD62}"/>
              </a:ext>
            </a:extLst>
          </p:cNvPr>
          <p:cNvSpPr>
            <a:spLocks noGrp="1"/>
          </p:cNvSpPr>
          <p:nvPr>
            <p:ph type="title"/>
          </p:nvPr>
        </p:nvSpPr>
        <p:spPr/>
        <p:txBody>
          <a:bodyPr/>
          <a:lstStyle/>
          <a:p>
            <a:r>
              <a:rPr kumimoji="1" lang="ja-JP" altLang="en-US"/>
              <a:t>三角関数を含む関数の最大・最小</a:t>
            </a:r>
          </a:p>
        </p:txBody>
      </p:sp>
    </p:spTree>
    <p:extLst>
      <p:ext uri="{BB962C8B-B14F-4D97-AF65-F5344CB8AC3E}">
        <p14:creationId xmlns:p14="http://schemas.microsoft.com/office/powerpoint/2010/main" val="2482884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32C3045A-28E0-972E-D860-424C528BA7D8}"/>
              </a:ext>
            </a:extLst>
          </p:cNvPr>
          <p:cNvSpPr>
            <a:spLocks noGrp="1"/>
          </p:cNvSpPr>
          <p:nvPr>
            <p:ph idx="1"/>
          </p:nvPr>
        </p:nvSpPr>
        <p:spPr/>
        <p:txBody>
          <a:bodyPr/>
          <a:lstStyle/>
          <a:p>
            <a:r>
              <a:rPr kumimoji="1" lang="ja-JP" altLang="en-US"/>
              <a:t>三角関数は大事だが、直観的にはわかりづらいことも多い</a:t>
            </a:r>
            <a:endParaRPr kumimoji="1" lang="en-US" altLang="ja-JP" dirty="0"/>
          </a:p>
          <a:p>
            <a:r>
              <a:rPr kumimoji="1" lang="ja-JP" altLang="en-US"/>
              <a:t>最大値・最小値が分かれば、なんとなく意味するところはわかりそう？</a:t>
            </a:r>
            <a:endParaRPr kumimoji="1" lang="en-US" altLang="ja-JP" dirty="0"/>
          </a:p>
          <a:p>
            <a:r>
              <a:rPr kumimoji="1" lang="ja-JP" altLang="en-US"/>
              <a:t>では、実際に三角関数を含む最大値・最小値を求めてみよう</a:t>
            </a:r>
          </a:p>
        </p:txBody>
      </p:sp>
      <p:sp>
        <p:nvSpPr>
          <p:cNvPr id="4" name="タイトル 1">
            <a:extLst>
              <a:ext uri="{FF2B5EF4-FFF2-40B4-BE49-F238E27FC236}">
                <a16:creationId xmlns:a16="http://schemas.microsoft.com/office/drawing/2014/main" id="{E19822AA-7395-30EA-98B1-726FDE71D6C6}"/>
              </a:ext>
            </a:extLst>
          </p:cNvPr>
          <p:cNvSpPr>
            <a:spLocks noGrp="1"/>
          </p:cNvSpPr>
          <p:nvPr>
            <p:ph type="title"/>
          </p:nvPr>
        </p:nvSpPr>
        <p:spPr>
          <a:xfrm>
            <a:off x="1219200" y="419100"/>
            <a:ext cx="16535400" cy="1143000"/>
          </a:xfrm>
        </p:spPr>
        <p:txBody>
          <a:bodyPr/>
          <a:lstStyle/>
          <a:p>
            <a:r>
              <a:rPr kumimoji="1" lang="ja-JP" altLang="en-US"/>
              <a:t>関数の最大値・最小値</a:t>
            </a:r>
          </a:p>
        </p:txBody>
      </p:sp>
      <p:pic>
        <p:nvPicPr>
          <p:cNvPr id="5" name="Picture 4">
            <a:extLst>
              <a:ext uri="{FF2B5EF4-FFF2-40B4-BE49-F238E27FC236}">
                <a16:creationId xmlns:a16="http://schemas.microsoft.com/office/drawing/2014/main" id="{7F15D72A-081E-DFF7-129B-1F28BD870CFD}"/>
              </a:ext>
            </a:extLst>
          </p:cNvPr>
          <p:cNvPicPr>
            <a:picLocks noChangeAspect="1"/>
          </p:cNvPicPr>
          <p:nvPr/>
        </p:nvPicPr>
        <p:blipFill>
          <a:blip r:embed="rId3"/>
          <a:stretch>
            <a:fillRect/>
          </a:stretch>
        </p:blipFill>
        <p:spPr>
          <a:xfrm>
            <a:off x="5562600" y="4991100"/>
            <a:ext cx="6012327" cy="5598979"/>
          </a:xfrm>
          <a:prstGeom prst="rect">
            <a:avLst/>
          </a:prstGeom>
        </p:spPr>
      </p:pic>
      <p:sp>
        <p:nvSpPr>
          <p:cNvPr id="10" name="テキスト ボックス 9">
            <a:extLst>
              <a:ext uri="{FF2B5EF4-FFF2-40B4-BE49-F238E27FC236}">
                <a16:creationId xmlns:a16="http://schemas.microsoft.com/office/drawing/2014/main" id="{9A777FA2-FFD4-DD6B-FB66-F7E38483F522}"/>
              </a:ext>
            </a:extLst>
          </p:cNvPr>
          <p:cNvSpPr txBox="1"/>
          <p:nvPr/>
        </p:nvSpPr>
        <p:spPr>
          <a:xfrm>
            <a:off x="11786382" y="6292572"/>
            <a:ext cx="4572000" cy="523220"/>
          </a:xfrm>
          <a:prstGeom prst="rect">
            <a:avLst/>
          </a:prstGeom>
          <a:noFill/>
        </p:spPr>
        <p:txBody>
          <a:bodyPr wrap="square" rtlCol="0">
            <a:spAutoFit/>
          </a:bodyPr>
          <a:lstStyle/>
          <a:p>
            <a:r>
              <a:rPr kumimoji="1" lang="ja-JP" altLang="en-US" sz="2800">
                <a:latin typeface="Hiragino Kaku Gothic Pro W3" panose="020B0300000000000000" pitchFamily="34" charset="-128"/>
                <a:ea typeface="Hiragino Kaku Gothic Pro W3" panose="020B0300000000000000" pitchFamily="34" charset="-128"/>
              </a:rPr>
              <a:t>このコンセントの電圧は</a:t>
            </a:r>
          </a:p>
        </p:txBody>
      </p:sp>
      <p:sp>
        <p:nvSpPr>
          <p:cNvPr id="11" name="テキスト ボックス 10">
            <a:extLst>
              <a:ext uri="{FF2B5EF4-FFF2-40B4-BE49-F238E27FC236}">
                <a16:creationId xmlns:a16="http://schemas.microsoft.com/office/drawing/2014/main" id="{2B837CFC-3FDE-9FE8-ADD0-3D65C90A9F38}"/>
              </a:ext>
            </a:extLst>
          </p:cNvPr>
          <p:cNvSpPr txBox="1"/>
          <p:nvPr/>
        </p:nvSpPr>
        <p:spPr>
          <a:xfrm>
            <a:off x="2209800" y="6896100"/>
            <a:ext cx="4572000" cy="523220"/>
          </a:xfrm>
          <a:prstGeom prst="rect">
            <a:avLst/>
          </a:prstGeom>
          <a:noFill/>
        </p:spPr>
        <p:txBody>
          <a:bodyPr wrap="square" rtlCol="0">
            <a:spAutoFit/>
          </a:bodyPr>
          <a:lstStyle/>
          <a:p>
            <a:r>
              <a:rPr kumimoji="1" lang="ja-JP" altLang="en-US" sz="2800">
                <a:latin typeface="Hiragino Kaku Gothic Pro W3" panose="020B0300000000000000" pitchFamily="34" charset="-128"/>
                <a:ea typeface="Hiragino Kaku Gothic Pro W3" panose="020B0300000000000000" pitchFamily="34" charset="-128"/>
              </a:rPr>
              <a:t>お前何言ってるの？</a:t>
            </a:r>
          </a:p>
        </p:txBody>
      </p:sp>
      <p:pic>
        <p:nvPicPr>
          <p:cNvPr id="15" name="図 14" descr="\documentclass{article}&#10;\usepackage{base, math_phys}&#10;\pagestyle{empty}&#10;\begin{document}&#10;&#10;$V=10\sin \left( \omega t -\omega T_0\right) \ns{[V]}$&#10;&#10;&#10;\end{document}" title="IguanaTex Picture Display">
            <a:extLst>
              <a:ext uri="{FF2B5EF4-FFF2-40B4-BE49-F238E27FC236}">
                <a16:creationId xmlns:a16="http://schemas.microsoft.com/office/drawing/2014/main" id="{02A0AD52-69CB-C227-36D8-E2893035145D}"/>
              </a:ext>
            </a:extLst>
          </p:cNvPr>
          <p:cNvPicPr>
            <a:picLocks noChangeAspect="1"/>
          </p:cNvPicPr>
          <p:nvPr>
            <p:custDataLst>
              <p:tags r:id="rId1"/>
            </p:custDataLst>
          </p:nvPr>
        </p:nvPicPr>
        <p:blipFill>
          <a:blip r:embed="rId4"/>
          <a:stretch>
            <a:fillRect/>
          </a:stretch>
        </p:blipFill>
        <p:spPr>
          <a:xfrm>
            <a:off x="12344400" y="6828927"/>
            <a:ext cx="4267053" cy="398790"/>
          </a:xfrm>
          <a:prstGeom prst="rect">
            <a:avLst/>
          </a:prstGeom>
        </p:spPr>
      </p:pic>
      <p:sp>
        <p:nvSpPr>
          <p:cNvPr id="16" name="テキスト ボックス 15">
            <a:extLst>
              <a:ext uri="{FF2B5EF4-FFF2-40B4-BE49-F238E27FC236}">
                <a16:creationId xmlns:a16="http://schemas.microsoft.com/office/drawing/2014/main" id="{BF2906D1-2328-4A8E-35A8-38DB33078BD8}"/>
              </a:ext>
            </a:extLst>
          </p:cNvPr>
          <p:cNvSpPr txBox="1"/>
          <p:nvPr/>
        </p:nvSpPr>
        <p:spPr>
          <a:xfrm>
            <a:off x="11786382" y="7211080"/>
            <a:ext cx="4572000" cy="523220"/>
          </a:xfrm>
          <a:prstGeom prst="rect">
            <a:avLst/>
          </a:prstGeom>
          <a:noFill/>
        </p:spPr>
        <p:txBody>
          <a:bodyPr wrap="square" rtlCol="0">
            <a:spAutoFit/>
          </a:bodyPr>
          <a:lstStyle/>
          <a:p>
            <a:r>
              <a:rPr kumimoji="1" lang="ja-JP" altLang="en-US" sz="2800">
                <a:latin typeface="Hiragino Kaku Gothic Pro W3" panose="020B0300000000000000" pitchFamily="34" charset="-128"/>
                <a:ea typeface="Hiragino Kaku Gothic Pro W3" panose="020B0300000000000000" pitchFamily="34" charset="-128"/>
              </a:rPr>
              <a:t>やで</a:t>
            </a:r>
          </a:p>
        </p:txBody>
      </p:sp>
    </p:spTree>
    <p:extLst>
      <p:ext uri="{BB962C8B-B14F-4D97-AF65-F5344CB8AC3E}">
        <p14:creationId xmlns:p14="http://schemas.microsoft.com/office/powerpoint/2010/main" val="2861490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EDF3BB-7ED1-6CB0-C19D-2B2D9D97D797}"/>
              </a:ext>
            </a:extLst>
          </p:cNvPr>
          <p:cNvSpPr>
            <a:spLocks noGrp="1"/>
          </p:cNvSpPr>
          <p:nvPr>
            <p:ph type="title"/>
          </p:nvPr>
        </p:nvSpPr>
        <p:spPr/>
        <p:txBody>
          <a:bodyPr/>
          <a:lstStyle/>
          <a:p>
            <a:r>
              <a:rPr kumimoji="1" lang="ja-JP" altLang="en-US"/>
              <a:t>三角関数を含む関数の最大・最小</a:t>
            </a:r>
          </a:p>
        </p:txBody>
      </p:sp>
      <p:sp>
        <p:nvSpPr>
          <p:cNvPr id="3" name="コンテンツ プレースホルダー 2">
            <a:extLst>
              <a:ext uri="{FF2B5EF4-FFF2-40B4-BE49-F238E27FC236}">
                <a16:creationId xmlns:a16="http://schemas.microsoft.com/office/drawing/2014/main" id="{C248C0AB-CEAA-977B-2F89-8743D126A919}"/>
              </a:ext>
            </a:extLst>
          </p:cNvPr>
          <p:cNvSpPr>
            <a:spLocks noGrp="1"/>
          </p:cNvSpPr>
          <p:nvPr>
            <p:ph idx="1"/>
          </p:nvPr>
        </p:nvSpPr>
        <p:spPr/>
        <p:txBody>
          <a:bodyPr/>
          <a:lstStyle/>
          <a:p>
            <a:r>
              <a:rPr kumimoji="1" lang="ja-JP" altLang="en-US"/>
              <a:t>三角関数　　　　　はいずれも</a:t>
            </a:r>
            <a:endParaRPr kumimoji="1" lang="en-US" altLang="ja-JP" dirty="0"/>
          </a:p>
          <a:p>
            <a:endParaRPr kumimoji="1" lang="en-US" altLang="ja-JP" dirty="0"/>
          </a:p>
          <a:p>
            <a:pPr marL="0" indent="0">
              <a:buNone/>
            </a:pPr>
            <a:r>
              <a:rPr kumimoji="1" lang="ja-JP" altLang="en-US"/>
              <a:t>　しかとらない</a:t>
            </a:r>
            <a:endParaRPr kumimoji="1" lang="en-US" altLang="ja-JP" dirty="0"/>
          </a:p>
          <a:p>
            <a:r>
              <a:rPr kumimoji="1" lang="ja-JP" altLang="en-US"/>
              <a:t>これを使えば、関数の最大値、最小値が求まる！？</a:t>
            </a:r>
          </a:p>
        </p:txBody>
      </p:sp>
      <p:pic>
        <p:nvPicPr>
          <p:cNvPr id="5" name="図 4" descr="\documentclass{article}&#10;\usepackage{base, math_phys}&#10;\pagestyle{empty}&#10;\begin{document}&#10;&#10;$-1 \leqq \sin x \leqq 1 , \: -1 \leqq \cos x \leqq 1$&#10;&#10;&#10;\end{document}" title="IguanaTex Picture Display">
            <a:extLst>
              <a:ext uri="{FF2B5EF4-FFF2-40B4-BE49-F238E27FC236}">
                <a16:creationId xmlns:a16="http://schemas.microsoft.com/office/drawing/2014/main" id="{EB526FA7-01C7-6575-B590-4156C3DAB3A0}"/>
              </a:ext>
            </a:extLst>
          </p:cNvPr>
          <p:cNvPicPr>
            <a:picLocks noChangeAspect="1"/>
          </p:cNvPicPr>
          <p:nvPr>
            <p:custDataLst>
              <p:tags r:id="rId1"/>
            </p:custDataLst>
          </p:nvPr>
        </p:nvPicPr>
        <p:blipFill>
          <a:blip r:embed="rId4"/>
          <a:stretch>
            <a:fillRect/>
          </a:stretch>
        </p:blipFill>
        <p:spPr>
          <a:xfrm>
            <a:off x="2489200" y="3162300"/>
            <a:ext cx="6807200" cy="508000"/>
          </a:xfrm>
          <a:prstGeom prst="rect">
            <a:avLst/>
          </a:prstGeom>
        </p:spPr>
      </p:pic>
      <p:pic>
        <p:nvPicPr>
          <p:cNvPr id="9" name="図 8" descr="\documentclass{article}&#10;\usepackage{base, math_phys}&#10;\pagestyle{empty}&#10;\begin{document}&#10;$\sin x ,\: \cos x$&#10;&#10;&#10;\end{document}" title="IguanaTex Picture Display">
            <a:extLst>
              <a:ext uri="{FF2B5EF4-FFF2-40B4-BE49-F238E27FC236}">
                <a16:creationId xmlns:a16="http://schemas.microsoft.com/office/drawing/2014/main" id="{3DBDD2DA-0346-BF21-6270-AE98FA7B5244}"/>
              </a:ext>
            </a:extLst>
          </p:cNvPr>
          <p:cNvPicPr>
            <a:picLocks noChangeAspect="1"/>
          </p:cNvPicPr>
          <p:nvPr>
            <p:custDataLst>
              <p:tags r:id="rId2"/>
            </p:custDataLst>
          </p:nvPr>
        </p:nvPicPr>
        <p:blipFill>
          <a:blip r:embed="rId5"/>
          <a:stretch>
            <a:fillRect/>
          </a:stretch>
        </p:blipFill>
        <p:spPr>
          <a:xfrm>
            <a:off x="3505200" y="2247900"/>
            <a:ext cx="2336800" cy="457200"/>
          </a:xfrm>
          <a:prstGeom prst="rect">
            <a:avLst/>
          </a:prstGeom>
        </p:spPr>
      </p:pic>
    </p:spTree>
    <p:extLst>
      <p:ext uri="{BB962C8B-B14F-4D97-AF65-F5344CB8AC3E}">
        <p14:creationId xmlns:p14="http://schemas.microsoft.com/office/powerpoint/2010/main" val="108702055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24"/>
  <p:tag name="ORIGINALWIDTH" val="261"/>
  <p:tag name="OUTPUTTYPE" val="PDF"/>
  <p:tag name="IGUANATEXVERSION" val="162"/>
  <p:tag name="LATEXADDIN" val="\documentclass{article}&#10;\usepackage{base, math_phys}&#10;\pagestyle{empty}&#10;\begin{document}&#10;&#10;\begin{equation*}&#10;    \sin x + \cos x = \sqrt{2}\left(\frac{1}{\sqrt{2}}\sin x  + \frac{1}{\sqrt{2}}\cos x\right) = \sqrt{2}\sin\left(x + \frac{\pi}{4}\right)&#10;\end{equation*}&#10;&#10;&#10;\end{document}"/>
  <p:tag name="IGUANATEXSIZE" val="40"/>
  <p:tag name="IGUANATEXCURSOR" val="263"/>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10.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115"/>
  <p:tag name="OUTPUTTYPE" val="PDF"/>
  <p:tag name="IGUANATEXVERSION" val="162"/>
  <p:tag name="LATEXADDIN" val="\documentclass{article}&#10;\usepackage{base, math_phys}&#10;\pagestyle{empty}&#10;\begin{document}&#10;\begin{equation*}&#10;    f(x) = \sin x + \sqrt{3}\sin x + 1&#10;\end{equation*}&#10;&#10;&#10;\end{document}"/>
  <p:tag name="IGUANATEXSIZE" val="40"/>
  <p:tag name="IGUANATEXCURSOR" val="160"/>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11.xml><?xml version="1.0" encoding="utf-8"?>
<p:tagLst xmlns:a="http://schemas.openxmlformats.org/drawingml/2006/main" xmlns:r="http://schemas.openxmlformats.org/officeDocument/2006/relationships" xmlns:p="http://schemas.openxmlformats.org/presentationml/2006/main">
  <p:tag name="OUTPUTDPI" val="1200"/>
  <p:tag name="ORIGINALHEIGHT" val="5"/>
  <p:tag name="ORIGINALWIDTH" val="5"/>
  <p:tag name="OUTPUTTYPE" val="PDF"/>
  <p:tag name="IGUANATEXVERSION" val="162"/>
  <p:tag name="LATEXADDIN" val="\documentclass{article}&#10;\usepackage{base, math_phys}&#10;\pagestyle{empty}&#10;\begin{document}&#10;$x$&#10;&#10;&#10;\end{document}"/>
  <p:tag name="IGUANATEXSIZE" val="40"/>
  <p:tag name="IGUANATEXCURSOR" val="91"/>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12.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48"/>
  <p:tag name="OUTPUTTYPE" val="PDF"/>
  <p:tag name="IGUANATEXVERSION" val="162"/>
  <p:tag name="LATEXADDIN" val="\documentclass{article}&#10;\usepackage{base, math_phys}&#10;\pagestyle{empty}&#10;\begin{document}&#10;&#10;$0\leqq x \leqq 2\pi$&#10;&#10;&#10;\end{document}"/>
  <p:tag name="IGUANATEXSIZE" val="40"/>
  <p:tag name="IGUANATEXCURSOR" val="110"/>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13.xml><?xml version="1.0" encoding="utf-8"?>
<p:tagLst xmlns:a="http://schemas.openxmlformats.org/drawingml/2006/main" xmlns:r="http://schemas.openxmlformats.org/officeDocument/2006/relationships" xmlns:p="http://schemas.openxmlformats.org/presentationml/2006/main">
  <p:tag name="OUTPUTDPI" val="1200"/>
  <p:tag name="ORIGINALHEIGHT" val="53"/>
  <p:tag name="ORIGINALWIDTH" val="150"/>
  <p:tag name="OUTPUTTYPE" val="PDF"/>
  <p:tag name="IGUANATEXVERSION" val="162"/>
  <p:tag name="LATEXADDIN" val="\documentclass{article}&#10;\usepackage{base, math_phys}&#10;\pagestyle{empty}&#10;\begin{document}&#10;&#10;\begin{align*}&#10;    f(x) &amp;= 2\left(\frac{1}{2}\sin x + \frac{\sqrt{3}}{2}\cos x\right) + 1\\&#10;    &amp;= 2\sin \left(x + \frac{\pi}{3}\right) + 1&#10;\end{align*}&#10;&#10;&#10;\end{document}"/>
  <p:tag name="IGUANATEXSIZE" val="40"/>
  <p:tag name="IGUANATEXCURSOR" val="241"/>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14.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33"/>
  <p:tag name="OUTPUTTYPE" val="PDF"/>
  <p:tag name="IGUANATEXVERSION" val="162"/>
  <p:tag name="LATEXADDIN" val="\documentclass{article}&#10;\usepackage{base, math_phys}&#10;\pagestyle{empty}&#10;\begin{document}&#10;&#10;$\left(x = \frac{\pi}{6}\right)$&#10;&#10;&#10;\end{document}"/>
  <p:tag name="IGUANATEXSIZE" val="40"/>
  <p:tag name="IGUANATEXCURSOR" val="120"/>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15.xml><?xml version="1.0" encoding="utf-8"?>
<p:tagLst xmlns:a="http://schemas.openxmlformats.org/drawingml/2006/main" xmlns:r="http://schemas.openxmlformats.org/officeDocument/2006/relationships" xmlns:p="http://schemas.openxmlformats.org/presentationml/2006/main">
  <p:tag name="OUTPUTDPI" val="1200"/>
  <p:tag name="ORIGINALHEIGHT" val="13"/>
  <p:tag name="ORIGINALWIDTH" val="38"/>
  <p:tag name="OUTPUTTYPE" val="PDF"/>
  <p:tag name="IGUANATEXVERSION" val="162"/>
  <p:tag name="LATEXADDIN" val="\documentclass{article}&#10;\usepackage{base, math_phys}&#10;\pagestyle{empty}&#10;\begin{document}&#10;&#10;$\left(x = \frac{7}{6}\pi\right)$&#10;&#10;&#10;\end{document}"/>
  <p:tag name="IGUANATEXSIZE" val="40"/>
  <p:tag name="IGUANATEXCURSOR" val="114"/>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16.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48"/>
  <p:tag name="OUTPUTTYPE" val="PDF"/>
  <p:tag name="IGUANATEXVERSION" val="162"/>
  <p:tag name="LATEXADDIN" val="\documentclass{article}&#10;\usepackage{base, math_phys}&#10;\pagestyle{empty}&#10;\begin{document}&#10;&#10;$0\leqq x \leqq 2\pi$&#10;&#10;&#10;\end{document}"/>
  <p:tag name="IGUANATEXSIZE" val="40"/>
  <p:tag name="IGUANATEXCURSOR" val="110"/>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17.xml><?xml version="1.0" encoding="utf-8"?>
<p:tagLst xmlns:a="http://schemas.openxmlformats.org/drawingml/2006/main" xmlns:r="http://schemas.openxmlformats.org/officeDocument/2006/relationships" xmlns:p="http://schemas.openxmlformats.org/presentationml/2006/main">
  <p:tag name="OUTPUTDPI" val="1200"/>
  <p:tag name="ORIGINALHEIGHT" val="140"/>
  <p:tag name="ORIGINALWIDTH" val="150"/>
  <p:tag name="OUTPUTTYPE" val="PDF"/>
  <p:tag name="IGUANATEXVERSION" val="162"/>
  <p:tag name="LATEXADDIN" val="\documentclass{article}&#10;\usepackage{base, math_phys}&#10;\pagestyle{empty}&#10;\begin{document}&#10;&#10;&#10;\begin{tikzpicture}[scale=2]&#10;    % Draw unit circle&#10;    \draw[thick] (0,0) circle(1);&#10;    &#10;    % Draw xi and eta axes&#10;    \draw[-&gt;] (-1.3,0) -- (1.3,0) node[below] {$\xi$};&#10;    \draw[-&gt;] (0,-1.1) -- (0,1.3) node[left] {$\eta$};&#10;&#10;    \coordinate (A) at (0,1);&#10;    \coordinate (B) at (0,-1);&#10;    \coordinate (O) at (0,0);&#10;    \coordinate (C) at (1,0);&#10;    &#10;    % Mark angles at pi/2 and 3pi/2&#10;&#10;    \path pic[draw=red, -&gt;, thick, angle eccentricity=1.2, angle radius=0.7cm] {angle=C--O--A};&#10;    \path pic[draw=blue, -&gt;, thick, angle eccentricity=1.2, angle radius=0.5cm] {angle=C--O--B};&#10;    \node at (0.15, 0.3)[above right]{$x+\frac{\pi}{3}=\frac{\pi}{2}$};&#10;    \node at (-0.1, -0.3)[left]{$x+\frac{\pi}{3}=\frac{3}{2}\pi$};&#10;    \node at (O) [below right] {O};&#10;    \node at (0,1) [above right]{$1$};&#10;    \node at (C) [above right]{$1$};&#10;\end{tikzpicture}&#10;&#10;&#10;\end{document}"/>
  <p:tag name="IGUANATEXSIZE" val="40"/>
  <p:tag name="IGUANATEXCURSOR" val="943"/>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18.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47"/>
  <p:tag name="OUTPUTTYPE" val="PDF"/>
  <p:tag name="IGUANATEXVERSION" val="162"/>
  <p:tag name="LATEXADDIN" val="\documentclass{article}&#10;\usepackage{base, math_phys}&#10;\pagestyle{empty}&#10;\begin{document}&#10;&#10;$\sin \left(x + \frac{\pi}{3} \right)$&#10;&#10;&#10;\end{document}"/>
  <p:tag name="IGUANATEXSIZE" val="40"/>
  <p:tag name="IGUANATEXCURSOR" val="126"/>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19.xml><?xml version="1.0" encoding="utf-8"?>
<p:tagLst xmlns:a="http://schemas.openxmlformats.org/drawingml/2006/main" xmlns:r="http://schemas.openxmlformats.org/officeDocument/2006/relationships" xmlns:p="http://schemas.openxmlformats.org/presentationml/2006/main">
  <p:tag name="OUTPUTDPI" val="1200"/>
  <p:tag name="ORIGINALHEIGHT" val="11"/>
  <p:tag name="ORIGINALWIDTH" val="45"/>
  <p:tag name="OUTPUTTYPE" val="PDF"/>
  <p:tag name="IGUANATEXVERSION" val="162"/>
  <p:tag name="LATEXADDIN" val="\documentclass{article}&#10;\usepackage{base, math_phys}&#10;\pagestyle{empty}&#10;\begin{document}&#10;&#10;$x + \frac{\pi}{3}= \frac{\pi}{2}$&#10;&#10;&#10;\end{document}"/>
  <p:tag name="IGUANATEXSIZE" val="24"/>
  <p:tag name="IGUANATEXCURSOR" val="122"/>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30"/>
  <p:tag name="ORIGINALWIDTH" val="252"/>
  <p:tag name="OUTPUTTYPE" val="PDF"/>
  <p:tag name="IGUANATEXVERSION" val="162"/>
  <p:tag name="LATEXADDIN" val="\documentclass{article}&#10;\usepackage{base, math_phys}&#10;\pagestyle{empty}&#10;\begin{document}&#10;&#10;\begin{equation*}&#10;    \sin x - \sqrt{3} \cos x = 2\left(\frac{1}{2}\sin x  - \frac{\sqrt{3}}{2}\cos x\right) = 2\sin\left(x - \frac{\pi}{3}\right)&#10;\end{equation*}&#10;&#10;&#10;\end{document}"/>
  <p:tag name="IGUANATEXSIZE" val="40"/>
  <p:tag name="IGUANATEXCURSOR" val="251"/>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20.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50"/>
  <p:tag name="OUTPUTTYPE" val="PDF"/>
  <p:tag name="IGUANATEXVERSION" val="162"/>
  <p:tag name="LATEXADDIN" val="\documentclass{article}&#10;\usepackage{base, math_phys}&#10;\pagestyle{empty}&#10;\begin{document}&#10;&#10;$x + \frac{\pi}{3}= \frac{3}{2}\pi$&#10;&#10;&#10;\end{document}"/>
  <p:tag name="IGUANATEXSIZE" val="40"/>
  <p:tag name="IGUANATEXCURSOR" val="123"/>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21.xml><?xml version="1.0" encoding="utf-8"?>
<p:tagLst xmlns:a="http://schemas.openxmlformats.org/drawingml/2006/main" xmlns:r="http://schemas.openxmlformats.org/officeDocument/2006/relationships" xmlns:p="http://schemas.openxmlformats.org/presentationml/2006/main">
  <p:tag name="OUTPUTDPI" val="1200"/>
  <p:tag name="ORIGINALHEIGHT" val="19"/>
  <p:tag name="ORIGINALWIDTH" val="155"/>
  <p:tag name="OUTPUTTYPE" val="PDF"/>
  <p:tag name="IGUANATEXVERSION" val="162"/>
  <p:tag name="LATEXADDIN" val="\documentclass{article}&#10;\usepackage{base, math_phys}&#10;\pagestyle{empty}&#10;\begin{document}&#10;&#10;\begin{equation*}&#10;    f(x) = 2\sin x + \sqrt{2}\cos \left(x + \frac{\pi}{4}\right) + 1&#10;\end{equation*}&#10;&#10;&#10;\end{document}"/>
  <p:tag name="IGUANATEXSIZE" val="40"/>
  <p:tag name="IGUANATEXCURSOR" val="191"/>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22.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127"/>
  <p:tag name="OUTPUTTYPE" val="PDF"/>
  <p:tag name="IGUANATEXVERSION" val="162"/>
  <p:tag name="LATEXADDIN" val="\documentclass{article}&#10;\usepackage{base, math_phys}&#10;\pagestyle{empty}&#10;\begin{document}&#10;&#10;\begin{equation*}&#10;    g(x) = 2\sin x + \sqrt{2}\cos 2x + 1&#10;\end{equation*}&#10;&#10;&#10;\end{document}"/>
  <p:tag name="IGUANATEXSIZE" val="40"/>
  <p:tag name="IGUANATEXCURSOR" val="163"/>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23.xml><?xml version="1.0" encoding="utf-8"?>
<p:tagLst xmlns:a="http://schemas.openxmlformats.org/drawingml/2006/main" xmlns:r="http://schemas.openxmlformats.org/officeDocument/2006/relationships" xmlns:p="http://schemas.openxmlformats.org/presentationml/2006/main">
  <p:tag name="OUTPUTDPI" val="1200"/>
  <p:tag name="ORIGINALHEIGHT" val="5"/>
  <p:tag name="ORIGINALWIDTH" val="5"/>
  <p:tag name="OUTPUTTYPE" val="PDF"/>
  <p:tag name="IGUANATEXVERSION" val="162"/>
  <p:tag name="LATEXADDIN" val="\documentclass{article}&#10;\usepackage{base, math_phys}&#10;\pagestyle{empty}&#10;\begin{document}&#10;$x$&#10;&#10;&#10;\end{document}"/>
  <p:tag name="IGUANATEXSIZE" val="40"/>
  <p:tag name="IGUANATEXCURSOR" val="91"/>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24.xml><?xml version="1.0" encoding="utf-8"?>
<p:tagLst xmlns:a="http://schemas.openxmlformats.org/drawingml/2006/main" xmlns:r="http://schemas.openxmlformats.org/officeDocument/2006/relationships" xmlns:p="http://schemas.openxmlformats.org/presentationml/2006/main">
  <p:tag name="OUTPUTDPI" val="1200"/>
  <p:tag name="ORIGINALHEIGHT" val="24"/>
  <p:tag name="ORIGINALWIDTH" val="140"/>
  <p:tag name="OUTPUTTYPE" val="PDF"/>
  <p:tag name="IGUANATEXVERSION" val="162"/>
  <p:tag name="LATEXADDIN" val="\documentclass{article}&#10;\usepackage{base, math_phys}&#10;\pagestyle{empty}&#10;\begin{document}&#10;&#10;\begin{align*}&#10;    f(x) &amp;= 2\sin x + \cos x - \sin x + 1\\&#10;    &amp;= \sin x + \cos x +1&#10;\end{align*}&#10;&#10;&#10;\end{document}"/>
  <p:tag name="IGUANATEXSIZE" val="40"/>
  <p:tag name="IGUANATEXCURSOR" val="173"/>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25.xml><?xml version="1.0" encoding="utf-8"?>
<p:tagLst xmlns:a="http://schemas.openxmlformats.org/drawingml/2006/main" xmlns:r="http://schemas.openxmlformats.org/officeDocument/2006/relationships" xmlns:p="http://schemas.openxmlformats.org/presentationml/2006/main">
  <p:tag name="OUTPUTDPI" val="1200"/>
  <p:tag name="ORIGINALHEIGHT" val="46"/>
  <p:tag name="ORIGINALWIDTH" val="166"/>
  <p:tag name="OUTPUTTYPE" val="PDF"/>
  <p:tag name="IGUANATEXVERSION" val="162"/>
  <p:tag name="LATEXADDIN" val="\documentclass{article}&#10;\usepackage{base, math_phys}&#10;\pagestyle{empty}&#10;\begin{document}&#10;&#10;\begin{align*}&#10;    f(x) &amp;=\sqrt{2}\left(\frac{1}{\sqrt{2}}\sin x + \frac{1}{\sqrt{2}}\cos x\right) + 1 \\&#10;    &amp;= \sqrt{2} \sin \left(x + \frac{\pi}{4}\right) + 1&#10;\end{align*}&#10;&#10;&#10;\end{document}"/>
  <p:tag name="IGUANATEXSIZE" val="40"/>
  <p:tag name="IGUANATEXCURSOR" val="263"/>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26.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97"/>
  <p:tag name="OUTPUTTYPE" val="PDF"/>
  <p:tag name="IGUANATEXVERSION" val="162"/>
  <p:tag name="LATEXADDIN" val="\documentclass{article}&#10;\usepackage{base, math_phys}&#10;\pagestyle{empty}&#10;\begin{document}&#10;&#10;$\sqrt{2}+1 \: \left(x = \frac{\pi}{4} + 2n\pi\right)$&#10;&#10;&#10;\end{document}"/>
  <p:tag name="IGUANATEXSIZE" val="36"/>
  <p:tag name="IGUANATEXCURSOR" val="143"/>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27.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110"/>
  <p:tag name="OUTPUTTYPE" val="PDF"/>
  <p:tag name="IGUANATEXVERSION" val="162"/>
  <p:tag name="LATEXADDIN" val="\documentclass{article}&#10;\usepackage{base, math_phys}&#10;\pagestyle{empty}&#10;\begin{document}&#10;&#10;$-\sqrt{2}+1 \: \left(x = \frac{5}{4}\pi + 2n\pi\right)$&#10;&#10;&#10;\end{document}"/>
  <p:tag name="IGUANATEXSIZE" val="36"/>
  <p:tag name="IGUANATEXCURSOR" val="145"/>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28.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47"/>
  <p:tag name="OUTPUTTYPE" val="PDF"/>
  <p:tag name="IGUANATEXVERSION" val="162"/>
  <p:tag name="LATEXADDIN" val="\documentclass{article}&#10;\usepackage{base, math_phys}&#10;\pagestyle{empty}&#10;\begin{document}&#10;&#10;$\sin \left(x + \frac{\pi}{4} \right)$&#10;&#10;&#10;\end{document}"/>
  <p:tag name="IGUANATEXSIZE" val="40"/>
  <p:tag name="IGUANATEXCURSOR" val="117"/>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29.xml><?xml version="1.0" encoding="utf-8"?>
<p:tagLst xmlns:a="http://schemas.openxmlformats.org/drawingml/2006/main" xmlns:r="http://schemas.openxmlformats.org/officeDocument/2006/relationships" xmlns:p="http://schemas.openxmlformats.org/presentationml/2006/main">
  <p:tag name="OUTPUTDPI" val="1200"/>
  <p:tag name="ORIGINALHEIGHT" val="11"/>
  <p:tag name="ORIGINALWIDTH" val="75"/>
  <p:tag name="OUTPUTTYPE" val="PDF"/>
  <p:tag name="IGUANATEXVERSION" val="162"/>
  <p:tag name="LATEXADDIN" val="\documentclass{article}&#10;\usepackage{base, math_phys}&#10;\pagestyle{empty}&#10;\begin{document}&#10;&#10;$x + \frac{\pi}{4}= \frac{\pi}{2} + 2n\pi$&#10;&#10;&#10;\end{document}"/>
  <p:tag name="IGUANATEXSIZE" val="24"/>
  <p:tag name="IGUANATEXCURSOR" val="106"/>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23"/>
  <p:tag name="ORIGINALWIDTH" val="143"/>
  <p:tag name="OUTPUTTYPE" val="PDF"/>
  <p:tag name="IGUANATEXVERSION" val="162"/>
  <p:tag name="LATEXADDIN" val="\documentclass{article}&#10;\usepackage{base, math_phys}&#10;\pagestyle{empty}&#10;\begin{document}&#10;&#10;&#10;\begin{equation*}&#10;    \sin x {\color{red} \frac{1}{\sqrt{2}}}  + \cos x {\color{red} \frac{1}{\sqrt{2}}} = \sin\left(x {\color{red} + \frac{\pi}{4}}\right)&#10;\end{equation*}&#10;&#10;\end{document}"/>
  <p:tag name="IGUANATEXSIZE" val="40"/>
  <p:tag name="IGUANATEXCURSOR" val="261"/>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30.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80"/>
  <p:tag name="OUTPUTTYPE" val="PDF"/>
  <p:tag name="IGUANATEXVERSION" val="162"/>
  <p:tag name="LATEXADDIN" val="\documentclass{article}&#10;\usepackage{base, math_phys}&#10;\pagestyle{empty}&#10;\begin{document}&#10;&#10;$x + \frac{\pi}{4}= \frac{3}{2}\pi + 2n\pi$&#10;&#10;&#10;\end{document}"/>
  <p:tag name="IGUANATEXSIZE" val="40"/>
  <p:tag name="IGUANATEXCURSOR" val="106"/>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31.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153"/>
  <p:tag name="OUTPUTTYPE" val="PDF"/>
  <p:tag name="IGUANATEXVERSION" val="162"/>
  <p:tag name="LATEXADDIN" val="\documentclass{article}&#10;\usepackage{base, math_phys}&#10;\pagestyle{empty}&#10;\begin{document}&#10;&#10;$\left(x = 0.36137 + 2n\pi , 2.78023 + 2n\pi\right)$&#10;&#10;&#10;\end{document}"/>
  <p:tag name="IGUANATEXSIZE" val="36"/>
  <p:tag name="IGUANATEXCURSOR" val="141"/>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32.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67"/>
  <p:tag name="OUTPUTTYPE" val="PDF"/>
  <p:tag name="IGUANATEXVERSION" val="162"/>
  <p:tag name="LATEXADDIN" val="\documentclass{article}&#10;\usepackage{base, math_phys}&#10;\pagestyle{empty}&#10;\begin{document}&#10;&#10;$\left(x= \frac{3}{2}\pi + 2n\pi\right)$&#10;&#10;&#10;\end{document}"/>
  <p:tag name="IGUANATEXSIZE" val="40"/>
  <p:tag name="IGUANATEXCURSOR" val="129"/>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33.xml><?xml version="1.0" encoding="utf-8"?>
<p:tagLst xmlns:a="http://schemas.openxmlformats.org/drawingml/2006/main" xmlns:r="http://schemas.openxmlformats.org/officeDocument/2006/relationships" xmlns:p="http://schemas.openxmlformats.org/presentationml/2006/main">
  <p:tag name="OUTPUTDPI" val="1200"/>
  <p:tag name="ORIGINALHEIGHT" val="27"/>
  <p:tag name="ORIGINALWIDTH" val="164"/>
  <p:tag name="OUTPUTTYPE" val="PDF"/>
  <p:tag name="IGUANATEXVERSION" val="162"/>
  <p:tag name="LATEXADDIN" val="\documentclass{article}&#10;\usepackage{base, math_phys}&#10;\pagestyle{empty}&#10;\begin{document}&#10;&#10;\begin{align*}&#10;    g(x)&#10;    &amp;= 2\sin x + \sqrt{2}\left(1-2\sin ^2x\right) + 1\\&#10;    &amp;= -2\sqrt{2}\sin ^2 x + 2\sin x + \sqrt{2} + 1&#10;\end{align*}&#10;&#10;&#10;\end{document}"/>
  <p:tag name="IGUANATEXSIZE" val="40"/>
  <p:tag name="IGUANATEXCURSOR" val="233"/>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34.xml><?xml version="1.0" encoding="utf-8"?>
<p:tagLst xmlns:a="http://schemas.openxmlformats.org/drawingml/2006/main" xmlns:r="http://schemas.openxmlformats.org/officeDocument/2006/relationships" xmlns:p="http://schemas.openxmlformats.org/presentationml/2006/main">
  <p:tag name="OUTPUTDPI" val="1200"/>
  <p:tag name="ORIGINALHEIGHT" val="43"/>
  <p:tag name="ORIGINALWIDTH" val="162"/>
  <p:tag name="OUTPUTTYPE" val="PDF"/>
  <p:tag name="IGUANATEXVERSION" val="162"/>
  <p:tag name="LATEXADDIN" val="\documentclass{article}&#10;\usepackage{base, math_phys}&#10;\pagestyle{empty}&#10;\begin{document}&#10;&#10;\begin{align*}&#10;    g(t)&#10;    &amp;= -2\sqrt{2}t^2 + 2t + \sqrt{2} + 1 \\&#10;    &amp;= -2\sqrt{2}\left(t - \frac{1}{2\sqrt{2}}\right)^2 + \frac{5}{4}\sqrt{2} + 1&#10;\end{align*}&#10;&#10;&#10;\end{document}"/>
  <p:tag name="IGUANATEXSIZE" val="40"/>
  <p:tag name="IGUANATEXCURSOR" val="133"/>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35.xml><?xml version="1.0" encoding="utf-8"?>
<p:tagLst xmlns:a="http://schemas.openxmlformats.org/drawingml/2006/main" xmlns:r="http://schemas.openxmlformats.org/officeDocument/2006/relationships" xmlns:p="http://schemas.openxmlformats.org/presentationml/2006/main">
  <p:tag name="OUTPUTDPI" val="1200"/>
  <p:tag name="ORIGINALHEIGHT" val="7"/>
  <p:tag name="ORIGINALWIDTH" val="36"/>
  <p:tag name="OUTPUTTYPE" val="PDF"/>
  <p:tag name="IGUANATEXVERSION" val="162"/>
  <p:tag name="LATEXADDIN" val="\documentclass{article}&#10;\usepackage{base, math_phys}&#10;\pagestyle{empty}&#10;\begin{document}&#10;&#10;$\sin x = t$&#10;&#10;&#10;\end{document}"/>
  <p:tag name="IGUANATEXSIZE" val="40"/>
  <p:tag name="IGUANATEXCURSOR" val="100"/>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36.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47"/>
  <p:tag name="OUTPUTTYPE" val="PDF"/>
  <p:tag name="IGUANATEXVERSION" val="162"/>
  <p:tag name="LATEXADDIN" val="\documentclass{article}&#10;\usepackage{base, math_phys}&#10;\pagestyle{empty}&#10;\begin{document}&#10;&#10;$-1 \leqq t \leqq 1$&#10;&#10;&#10;\end{document}"/>
  <p:tag name="IGUANATEXSIZE" val="40"/>
  <p:tag name="IGUANATEXCURSOR" val="108"/>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37.xml><?xml version="1.0" encoding="utf-8"?>
<p:tagLst xmlns:a="http://schemas.openxmlformats.org/drawingml/2006/main" xmlns:r="http://schemas.openxmlformats.org/officeDocument/2006/relationships" xmlns:p="http://schemas.openxmlformats.org/presentationml/2006/main">
  <p:tag name="OUTPUTDPI" val="1200"/>
  <p:tag name="ORIGINALHEIGHT" val="24"/>
  <p:tag name="ORIGINALWIDTH" val="234"/>
  <p:tag name="OUTPUTTYPE" val="PDF"/>
  <p:tag name="IGUANATEXVERSION" val="162"/>
  <p:tag name="LATEXADDIN" val="\documentclass{article}&#10;\usepackage{base, math_phys}&#10;\pagestyle{empty}&#10;\begin{document}&#10;&#10;&#10;\begin{equation*}&#10;    \frac{5}{4}\sqrt{2} + 1 \: \left(x = \alpha + 2n\pi, \: \alpha\text{は}\sin\alpha = \frac{1}{2\sqrt{2}}\text{を満たす角}\right)&#10;\end{equation*}&#10;&#10;&#10;\end{document}"/>
  <p:tag name="IGUANATEXSIZE" val="40"/>
  <p:tag name="IGUANATEXCURSOR" val="249"/>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38.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110"/>
  <p:tag name="OUTPUTTYPE" val="PDF"/>
  <p:tag name="IGUANATEXVERSION" val="162"/>
  <p:tag name="LATEXADDIN" val="\documentclass{article}&#10;\usepackage{base, math_phys}&#10;\pagestyle{empty}&#10;\begin{document}&#10;&#10;$-\sqrt{2} - 1 \: \left(x = \frac{3}{2}\pi + 2n\pi\right)$&#10;&#10;&#10;\end{document}"/>
  <p:tag name="IGUANATEXSIZE" val="40"/>
  <p:tag name="IGUANATEXCURSOR" val="147"/>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39.xml><?xml version="1.0" encoding="utf-8"?>
<p:tagLst xmlns:a="http://schemas.openxmlformats.org/drawingml/2006/main" xmlns:r="http://schemas.openxmlformats.org/officeDocument/2006/relationships" xmlns:p="http://schemas.openxmlformats.org/presentationml/2006/main">
  <p:tag name="OUTPUTDPI" val="1200"/>
  <p:tag name="ORIGINALHEIGHT" val="21"/>
  <p:tag name="ORIGINALWIDTH" val="78"/>
  <p:tag name="OUTPUTTYPE" val="PDF"/>
  <p:tag name="IGUANATEXVERSION" val="162"/>
  <p:tag name="LATEXADDIN" val="\documentclass{article}&#10;\usepackage{base, math_phys}&#10;\pagestyle{empty}&#10;\begin{document}&#10;&#10;\begin{equation*}&#10;    \frac{5}{4}\sqrt{2} + 1 \approx 2.7677&#10;\end{equation*}&#10;&#10;&#10;\end{document}"/>
  <p:tag name="IGUANATEXSIZE" val="28"/>
  <p:tag name="IGUANATEXCURSOR" val="165"/>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4.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148"/>
  <p:tag name="OUTPUTTYPE" val="PDF"/>
  <p:tag name="IGUANATEXVERSION" val="162"/>
  <p:tag name="LATEXADDIN" val="\documentclass{article}&#10;\usepackage{base, math_phys}&#10;\pagestyle{empty}&#10;\begin{document}&#10;&#10;\begin{equation*}&#10;    \sin \alpha {\color{red} \cos \beta} + \cos \alpha {\color{red} \sin \beta} = \sin(\alpha {\color{red} + \beta})&#10;\end{equation*}&#10;&#10;&#10;\end{document}"/>
  <p:tag name="IGUANATEXSIZE" val="40"/>
  <p:tag name="IGUANATEXCURSOR" val="239"/>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40.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86"/>
  <p:tag name="OUTPUTTYPE" val="PDF"/>
  <p:tag name="IGUANATEXVERSION" val="162"/>
  <p:tag name="LATEXADDIN" val="\documentclass{article}&#10;\usepackage{base, math_phys}&#10;\pagestyle{empty}&#10;\begin{document}&#10;&#10;$-\sqrt{2}-1 \approx -2.4142$&#10;&#10;&#10;\end{document}"/>
  <p:tag name="IGUANATEXSIZE" val="28"/>
  <p:tag name="IGUANATEXCURSOR" val="118"/>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41.xml><?xml version="1.0" encoding="utf-8"?>
<p:tagLst xmlns:a="http://schemas.openxmlformats.org/drawingml/2006/main" xmlns:r="http://schemas.openxmlformats.org/officeDocument/2006/relationships" xmlns:p="http://schemas.openxmlformats.org/presentationml/2006/main">
  <p:tag name="OUTPUTDPI" val="1200"/>
  <p:tag name="ORIGINALHEIGHT" val="26"/>
  <p:tag name="ORIGINALWIDTH" val="82"/>
  <p:tag name="OUTPUTTYPE" val="PDF"/>
  <p:tag name="IGUANATEXVERSION" val="162"/>
  <p:tag name="LATEXADDIN" val="\documentclass{article}&#10;\usepackage{base, math_phys}&#10;\pagestyle{empty}&#10;\begin{document}&#10;&#10;\begin{equation*}&#10;&#9;-2\sqrt{2}\left(t - \frac{1}{2\sqrt{2}}\right)^2&#10;\end{equation*}&#10;&#10;&#10;\end{document}"/>
  <p:tag name="IGUANATEXSIZE" val="40"/>
  <p:tag name="IGUANATEXCURSOR" val="108"/>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42.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47"/>
  <p:tag name="OUTPUTTYPE" val="PDF"/>
  <p:tag name="IGUANATEXVERSION" val="162"/>
  <p:tag name="LATEXADDIN" val="\documentclass{article}&#10;\usepackage{base, math_phys}&#10;\pagestyle{empty}&#10;\begin{document}&#10;&#10;$-1 \leqq t \leqq 1$&#10;&#10;&#10;\end{document}"/>
  <p:tag name="IGUANATEXSIZE" val="40"/>
  <p:tag name="IGUANATEXCURSOR" val="108"/>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43.xml><?xml version="1.0" encoding="utf-8"?>
<p:tagLst xmlns:a="http://schemas.openxmlformats.org/drawingml/2006/main" xmlns:r="http://schemas.openxmlformats.org/officeDocument/2006/relationships" xmlns:p="http://schemas.openxmlformats.org/presentationml/2006/main">
  <p:tag name="OUTPUTDPI" val="1200"/>
  <p:tag name="ORIGINALHEIGHT" val="14"/>
  <p:tag name="ORIGINALWIDTH" val="70"/>
  <p:tag name="OUTPUTTYPE" val="PDF"/>
  <p:tag name="IGUANATEXVERSION" val="162"/>
  <p:tag name="LATEXADDIN" val="\documentclass{article}&#10;\usepackage{base, math_phys}&#10;\pagestyle{empty}&#10;\begin{document}&#10;&#10;$t(=\sin x)=\frac{1}{2\sqrt{2}}$&#10;&#10;&#10;\end{document}"/>
  <p:tag name="IGUANATEXSIZE" val="24"/>
  <p:tag name="IGUANATEXCURSOR" val="100"/>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44.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67"/>
  <p:tag name="OUTPUTTYPE" val="PDF"/>
  <p:tag name="IGUANATEXVERSION" val="162"/>
  <p:tag name="LATEXADDIN" val="\documentclass{article}&#10;\usepackage{base, math_phys}&#10;\pagestyle{empty}&#10;\begin{document}&#10;&#10;$t (=\sin x) = -1$&#10;&#10;&#10;\end{document}"/>
  <p:tag name="IGUANATEXSIZE" val="40"/>
  <p:tag name="IGUANATEXCURSOR" val="102"/>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45.xml><?xml version="1.0" encoding="utf-8"?>
<p:tagLst xmlns:a="http://schemas.openxmlformats.org/drawingml/2006/main" xmlns:r="http://schemas.openxmlformats.org/officeDocument/2006/relationships" xmlns:p="http://schemas.openxmlformats.org/presentationml/2006/main">
  <p:tag name="OUTPUTDPI" val="1200"/>
  <p:tag name="ORIGINALHEIGHT" val="9"/>
  <p:tag name="ORIGINALWIDTH" val="86"/>
  <p:tag name="OUTPUTTYPE" val="PDF"/>
  <p:tag name="IGUANATEXVERSION" val="162"/>
  <p:tag name="LATEXADDIN" val="\documentclass{article}&#10;\usepackage{base, math_phys}&#10;\pagestyle{empty}&#10;\begin{document}&#10;&#10;$\cos 2x = 1-2\sin ^2 x$&#10;&#10;&#10;\end{document}"/>
  <p:tag name="IGUANATEXSIZE" val="36"/>
  <p:tag name="IGUANATEXCURSOR" val="107"/>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46.xml><?xml version="1.0" encoding="utf-8"?>
<p:tagLst xmlns:a="http://schemas.openxmlformats.org/drawingml/2006/main" xmlns:r="http://schemas.openxmlformats.org/officeDocument/2006/relationships" xmlns:p="http://schemas.openxmlformats.org/presentationml/2006/main">
  <p:tag name="OUTPUTDPI" val="1200"/>
  <p:tag name="ORIGINALHEIGHT" val="7"/>
  <p:tag name="ORIGINALWIDTH" val="36"/>
  <p:tag name="OUTPUTTYPE" val="PDF"/>
  <p:tag name="IGUANATEXVERSION" val="162"/>
  <p:tag name="LATEXADDIN" val="\documentclass{article}&#10;\usepackage{base, math_phys}&#10;\pagestyle{empty}&#10;\begin{document}&#10;&#10;$\sin x = t$&#10;&#10;&#10;\end{document}"/>
  <p:tag name="IGUANATEXSIZE" val="40"/>
  <p:tag name="IGUANATEXCURSOR" val="100"/>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47.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61"/>
  <p:tag name="OUTPUTTYPE" val="PDF"/>
  <p:tag name="IGUANATEXVERSION" val="162"/>
  <p:tag name="LATEXADDIN" val="\documentclass{article}&#10;\usepackage{base, math_phys}&#10;\pagestyle{empty}&#10;\begin{document}&#10;&#10;$t \: (-1 \leqq t \leqq 1)$&#10;&#10;&#10;\end{document}"/>
  <p:tag name="IGUANATEXSIZE" val="36"/>
  <p:tag name="IGUANATEXCURSOR" val="115"/>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48.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88"/>
  <p:tag name="OUTPUTTYPE" val="PDF"/>
  <p:tag name="IGUANATEXVERSION" val="162"/>
  <p:tag name="LATEXADDIN" val="\documentclass{article}&#10;\usepackage{base, math_phys}&#10;\pagestyle{empty}&#10;\begin{document}&#10;$-1 \leqq \sin x , \cos x \leqq 1$&#10;&#10;&#10;\end{document}"/>
  <p:tag name="IGUANATEXSIZE" val="40"/>
  <p:tag name="IGUANATEXCURSOR" val="122"/>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5.xml><?xml version="1.0" encoding="utf-8"?>
<p:tagLst xmlns:a="http://schemas.openxmlformats.org/drawingml/2006/main" xmlns:r="http://schemas.openxmlformats.org/officeDocument/2006/relationships" xmlns:p="http://schemas.openxmlformats.org/presentationml/2006/main">
  <p:tag name="OUTPUTDPI" val="1200"/>
  <p:tag name="ORIGINALHEIGHT" val="24"/>
  <p:tag name="ORIGINALWIDTH" val="342"/>
  <p:tag name="OUTPUTTYPE" val="PDF"/>
  <p:tag name="IGUANATEXVERSION" val="162"/>
  <p:tag name="LATEXADDIN" val="\documentclass{article}&#10;\usepackage{base, math_phys}&#10;\pagestyle{empty}&#10;\begin{document}&#10;&#10;\begin{equation*}&#10;    F(t) = f(x_1)\left(\cos \frac{2\pi x_1}{n}t -i \sin \frac{2\pi x_1}{n}t\right) + \cdots + f(x_n)\left(\cos \frac{2\pi x_n}{n}t -i \sin \frac{2\pi x_n}{n}t\right)&#10;\end{equation*}&#10;&#10;\end{document}"/>
  <p:tag name="IGUANATEXSIZE" val="12"/>
  <p:tag name="IGUANATEXCURSOR" val="288"/>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6.xml><?xml version="1.0" encoding="utf-8"?>
<p:tagLst xmlns:a="http://schemas.openxmlformats.org/drawingml/2006/main" xmlns:r="http://schemas.openxmlformats.org/officeDocument/2006/relationships" xmlns:p="http://schemas.openxmlformats.org/presentationml/2006/main">
  <p:tag name="OUTPUTDPI" val="1200"/>
  <p:tag name="ORIGINALHEIGHT" val="9"/>
  <p:tag name="ORIGINALWIDTH" val="57"/>
  <p:tag name="OUTPUTTYPE" val="PDF"/>
  <p:tag name="IGUANATEXVERSION" val="162"/>
  <p:tag name="LATEXADDIN" val="\documentclass{article}&#10;\usepackage{base, math_phys}&#10;\pagestyle{empty}&#10;\begin{document}&#10;&#10;$V=V_0 \sin \omega t $&#10;&#10;&#10;\end{document}"/>
  <p:tag name="IGUANATEXSIZE" val="40"/>
  <p:tag name="IGUANATEXCURSOR" val="89"/>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7.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107"/>
  <p:tag name="OUTPUTTYPE" val="PDF"/>
  <p:tag name="IGUANATEXVERSION" val="162"/>
  <p:tag name="LATEXADDIN" val="\documentclass{article}&#10;\usepackage{base, math_phys}&#10;\pagestyle{empty}&#10;\begin{document}&#10;&#10;$V=10\sin \left( \omega t -\omega T_0\right) \ns{[V]}$&#10;&#10;&#10;\end{document}"/>
  <p:tag name="IGUANATEXSIZE" val="28"/>
  <p:tag name="IGUANATEXCURSOR" val="94"/>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8.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134"/>
  <p:tag name="OUTPUTTYPE" val="PDF"/>
  <p:tag name="IGUANATEXVERSION" val="162"/>
  <p:tag name="LATEXADDIN" val="\documentclass{article}&#10;\usepackage{base, math_phys}&#10;\pagestyle{empty}&#10;\begin{document}&#10;&#10;$-1 \leqq \sin x \leqq 1 , \: -1 \leqq \cos x \leqq 1$&#10;&#10;&#10;\end{document}"/>
  <p:tag name="IGUANATEXSIZE" val="40"/>
  <p:tag name="IGUANATEXCURSOR" val="134"/>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ags/tag9.xml><?xml version="1.0" encoding="utf-8"?>
<p:tagLst xmlns:a="http://schemas.openxmlformats.org/drawingml/2006/main" xmlns:r="http://schemas.openxmlformats.org/officeDocument/2006/relationships" xmlns:p="http://schemas.openxmlformats.org/presentationml/2006/main">
  <p:tag name="OUTPUTDPI" val="1200"/>
  <p:tag name="ORIGINALHEIGHT" val="9"/>
  <p:tag name="ORIGINALWIDTH" val="46"/>
  <p:tag name="OUTPUTTYPE" val="PDF"/>
  <p:tag name="IGUANATEXVERSION" val="162"/>
  <p:tag name="LATEXADDIN" val="\documentclass{article}&#10;\usepackage{base, math_phys}&#10;\pagestyle{empty}&#10;\begin{document}&#10;$\sin x ,\: \cos x$&#10;&#10;&#10;\end{document}"/>
  <p:tag name="IGUANATEXSIZE" val="40"/>
  <p:tag name="IGUANATEXCURSOR" val="99"/>
  <p:tag name="TRANSPARENCY" val="True"/>
  <p:tag name="COLORHEX" val="000000"/>
  <p:tag name="LATEXENGINEID" val="3"/>
  <p:tag name="TEMPFOLDER" val="/Users/tatsunorihashimoto/Library/Containers/com.microsoft.Powerpoint/Data/tmp/TemporaryItems/"/>
  <p:tag name="LATEXFORMHEIGHT" val="426.65"/>
  <p:tag name="LATEXFORMWIDTH" val="513.35"/>
  <p:tag name="LATEXFORMWRAP" val="True"/>
  <p:tag name="BITMAPVECTOR" val="0"/>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12468</TotalTime>
  <Words>1014</Words>
  <Application>Microsoft Macintosh PowerPoint</Application>
  <PresentationFormat>ユーザー設定</PresentationFormat>
  <Paragraphs>145</Paragraphs>
  <Slides>23</Slides>
  <Notes>6</Notes>
  <HiddenSlides>3</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23</vt:i4>
      </vt:variant>
    </vt:vector>
  </HeadingPairs>
  <TitlesOfParts>
    <vt:vector size="31" baseType="lpstr">
      <vt:lpstr>游ゴシック</vt:lpstr>
      <vt:lpstr>Hiragino Kaku Gothic Pro W6</vt:lpstr>
      <vt:lpstr>Arial</vt:lpstr>
      <vt:lpstr>Hiragino Kaku Gothic Pro W3</vt:lpstr>
      <vt:lpstr>Calibri</vt:lpstr>
      <vt:lpstr>Noto Sans JP Bold</vt:lpstr>
      <vt:lpstr>Wingdings</vt:lpstr>
      <vt:lpstr>Office Theme</vt:lpstr>
      <vt:lpstr>目次</vt:lpstr>
      <vt:lpstr>授業の目標</vt:lpstr>
      <vt:lpstr>復習</vt:lpstr>
      <vt:lpstr>復習／三角関数の合成</vt:lpstr>
      <vt:lpstr>三角関数を含む関数</vt:lpstr>
      <vt:lpstr>三角関数を含む関数</vt:lpstr>
      <vt:lpstr>三角関数を含む関数の最大・最小</vt:lpstr>
      <vt:lpstr>関数の最大値・最小値</vt:lpstr>
      <vt:lpstr>三角関数を含む関数の最大・最小</vt:lpstr>
      <vt:lpstr>ワーク　実際に求めてみよう！</vt:lpstr>
      <vt:lpstr>ワーク1</vt:lpstr>
      <vt:lpstr>ワーク1　解答</vt:lpstr>
      <vt:lpstr>ワーク2</vt:lpstr>
      <vt:lpstr>ワーク2（25分）　作業要領</vt:lpstr>
      <vt:lpstr>ワーク2.1　解答例</vt:lpstr>
      <vt:lpstr>ワーク2.2　解答例</vt:lpstr>
      <vt:lpstr>ワーク2.2　解答例（頑張って求めるVer.）</vt:lpstr>
      <vt:lpstr>ワーク2　解説</vt:lpstr>
      <vt:lpstr>ワーク3</vt:lpstr>
      <vt:lpstr>まとめ</vt:lpstr>
      <vt:lpstr>まとめ</vt:lpstr>
      <vt:lpstr>PowerPoint プレゼンテーション</vt:lpstr>
      <vt:lpstr>PowerPoint プレゼンテーション</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青　白　シンプル　ビジネス　営業資料　サービスの提案書　プレゼンテーション　</dc:title>
  <dc:subject/>
  <dc:creator/>
  <cp:keywords/>
  <dc:description/>
  <cp:lastModifiedBy>たろう はしもと</cp:lastModifiedBy>
  <cp:revision>65</cp:revision>
  <cp:lastPrinted>2025-01-22T07:22:45Z</cp:lastPrinted>
  <dcterms:created xsi:type="dcterms:W3CDTF">2006-08-16T00:00:00Z</dcterms:created>
  <dcterms:modified xsi:type="dcterms:W3CDTF">2025-02-03T16:00:57Z</dcterms:modified>
  <cp:category/>
  <dc:identifier>DAGTGI_Wmkg</dc:identifier>
</cp:coreProperties>
</file>

<file path=docProps/thumbnail.jpeg>
</file>